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</p:sldMasterIdLst>
  <p:notesMasterIdLst>
    <p:notesMasterId r:id="rId51"/>
  </p:notesMasterIdLst>
  <p:handoutMasterIdLst>
    <p:handoutMasterId r:id="rId52"/>
  </p:handoutMasterIdLst>
  <p:sldIdLst>
    <p:sldId id="394" r:id="rId4"/>
    <p:sldId id="395" r:id="rId5"/>
    <p:sldId id="491" r:id="rId6"/>
    <p:sldId id="563" r:id="rId7"/>
    <p:sldId id="492" r:id="rId8"/>
    <p:sldId id="531" r:id="rId9"/>
    <p:sldId id="542" r:id="rId10"/>
    <p:sldId id="530" r:id="rId11"/>
    <p:sldId id="583" r:id="rId12"/>
    <p:sldId id="494" r:id="rId13"/>
    <p:sldId id="508" r:id="rId14"/>
    <p:sldId id="564" r:id="rId15"/>
    <p:sldId id="495" r:id="rId16"/>
    <p:sldId id="514" r:id="rId17"/>
    <p:sldId id="515" r:id="rId18"/>
    <p:sldId id="541" r:id="rId19"/>
    <p:sldId id="516" r:id="rId20"/>
    <p:sldId id="565" r:id="rId21"/>
    <p:sldId id="496" r:id="rId22"/>
    <p:sldId id="493" r:id="rId23"/>
    <p:sldId id="497" r:id="rId24"/>
    <p:sldId id="566" r:id="rId25"/>
    <p:sldId id="543" r:id="rId26"/>
    <p:sldId id="538" r:id="rId27"/>
    <p:sldId id="567" r:id="rId28"/>
    <p:sldId id="560" r:id="rId29"/>
    <p:sldId id="561" r:id="rId30"/>
    <p:sldId id="562" r:id="rId31"/>
    <p:sldId id="568" r:id="rId32"/>
    <p:sldId id="524" r:id="rId33"/>
    <p:sldId id="527" r:id="rId34"/>
    <p:sldId id="499" r:id="rId35"/>
    <p:sldId id="523" r:id="rId36"/>
    <p:sldId id="547" r:id="rId37"/>
    <p:sldId id="548" r:id="rId38"/>
    <p:sldId id="552" r:id="rId39"/>
    <p:sldId id="555" r:id="rId40"/>
    <p:sldId id="553" r:id="rId41"/>
    <p:sldId id="554" r:id="rId42"/>
    <p:sldId id="539" r:id="rId43"/>
    <p:sldId id="540" r:id="rId44"/>
    <p:sldId id="488" r:id="rId45"/>
    <p:sldId id="457" r:id="rId46"/>
    <p:sldId id="458" r:id="rId47"/>
    <p:sldId id="459" r:id="rId48"/>
    <p:sldId id="404" r:id="rId49"/>
    <p:sldId id="454" r:id="rId5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E9893C9-E92C-4A86-A9AC-E53CD464A81F}">
          <p14:sldIdLst>
            <p14:sldId id="394"/>
            <p14:sldId id="395"/>
            <p14:sldId id="491"/>
          </p14:sldIdLst>
        </p14:section>
        <p14:section name="Welcome to Java" id="{750BCD8A-AC8E-46AF-B15A-83A3F20E52AB}">
          <p14:sldIdLst>
            <p14:sldId id="563"/>
            <p14:sldId id="492"/>
            <p14:sldId id="531"/>
            <p14:sldId id="542"/>
            <p14:sldId id="530"/>
          </p14:sldIdLst>
        </p14:section>
        <p14:section name="Basic Syntax" id="{BE087CD9-EEE7-4571-AC89-51A00DCDB7CE}">
          <p14:sldIdLst>
            <p14:sldId id="583"/>
            <p14:sldId id="494"/>
            <p14:sldId id="508"/>
          </p14:sldIdLst>
        </p14:section>
        <p14:section name="Conditional Statements" id="{A4ED507B-E9B8-4D65-B80F-02BDBCE3973A}">
          <p14:sldIdLst>
            <p14:sldId id="564"/>
            <p14:sldId id="495"/>
            <p14:sldId id="514"/>
            <p14:sldId id="515"/>
            <p14:sldId id="541"/>
            <p14:sldId id="516"/>
          </p14:sldIdLst>
        </p14:section>
        <p14:section name="Loops" id="{629E0734-FF5B-4A17-8438-D67D182C4D7C}">
          <p14:sldIdLst>
            <p14:sldId id="565"/>
            <p14:sldId id="496"/>
            <p14:sldId id="493"/>
            <p14:sldId id="497"/>
          </p14:sldIdLst>
        </p14:section>
        <p14:section name="Objects and Classes" id="{8727BF3A-FAAC-4A34-B85C-ADA603CE8BA0}">
          <p14:sldIdLst>
            <p14:sldId id="566"/>
            <p14:sldId id="543"/>
            <p14:sldId id="538"/>
          </p14:sldIdLst>
        </p14:section>
        <p14:section name="Strings" id="{A4D9A9EB-7641-44F8-92F9-EE4E896F88F5}">
          <p14:sldIdLst>
            <p14:sldId id="567"/>
            <p14:sldId id="560"/>
            <p14:sldId id="561"/>
            <p14:sldId id="562"/>
          </p14:sldIdLst>
        </p14:section>
        <p14:section name="Collections" id="{F8E290EB-D5A4-4548-B405-1D04204203DA}">
          <p14:sldIdLst>
            <p14:sldId id="568"/>
            <p14:sldId id="524"/>
            <p14:sldId id="527"/>
            <p14:sldId id="499"/>
            <p14:sldId id="523"/>
            <p14:sldId id="547"/>
            <p14:sldId id="548"/>
            <p14:sldId id="552"/>
            <p14:sldId id="555"/>
            <p14:sldId id="553"/>
            <p14:sldId id="554"/>
            <p14:sldId id="539"/>
            <p14:sldId id="540"/>
          </p14:sldIdLst>
        </p14:section>
        <p14:section name="Conclusion" id="{C16E8F83-F61A-4B17-AE22-6A2175E8DCC0}">
          <p14:sldIdLst>
            <p14:sldId id="488"/>
            <p14:sldId id="457"/>
            <p14:sldId id="458"/>
            <p14:sldId id="459"/>
            <p14:sldId id="404"/>
            <p14:sldId id="45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C9E"/>
    <a:srgbClr val="FBEEDC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0" autoAdjust="0"/>
    <p:restoredTop sz="94595" autoAdjust="0"/>
  </p:normalViewPr>
  <p:slideViewPr>
    <p:cSldViewPr>
      <p:cViewPr varScale="1">
        <p:scale>
          <a:sx n="104" d="100"/>
          <a:sy n="104" d="100"/>
        </p:scale>
        <p:origin x="558" y="11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notesMaster" Target="notesMasters/notesMaster1.xml"/><Relationship Id="rId3" Type="http://schemas.openxmlformats.org/officeDocument/2006/relationships/slideMaster" Target="slideMasters/slideMaster2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7/24/2018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7/24/2018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569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 Software University Foundation – </a:t>
            </a:r>
            <a:r>
              <a:rPr kumimoji="0" lang="en-US" sz="1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http://softuni.org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work is licensed under the </a:t>
            </a:r>
            <a:r>
              <a:rPr kumimoji="0" lang="en-US" sz="1000" b="0" i="0" u="sng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Creative Commons Attribution-NonCommercial-ShareAlike</a:t>
            </a:r>
            <a:r>
              <a:rPr kumimoji="0" lang="en-US" sz="1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5134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80643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442293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766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544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softuni.org/" TargetMode="Externa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7/24/2018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9">
            <a:extLst>
              <a:ext uri="{FF2B5EF4-FFF2-40B4-BE49-F238E27FC236}">
                <a16:creationId xmlns:a16="http://schemas.microsoft.com/office/drawing/2014/main" id="{137202EB-ED0E-4E36-AF0D-3C14E1E179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2F2189-2658-41D9-B248-2A4275099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B20CF9-A1E5-4594-B6B5-4E33A9373C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-164998" y="916096"/>
            <a:ext cx="3788598" cy="43954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0C72FAC-F5FC-4E78-AF2E-5FE88145F87F}"/>
              </a:ext>
            </a:extLst>
          </p:cNvPr>
          <p:cNvSpPr/>
          <p:nvPr userDrawn="1"/>
        </p:nvSpPr>
        <p:spPr>
          <a:xfrm rot="20949717">
            <a:off x="2448430" y="3248284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AA82EC-2BC4-4E2F-8DDF-AD19DA7284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  <p:sp>
        <p:nvSpPr>
          <p:cNvPr id="7" name="TextBox 6">
            <a:hlinkClick r:id="rId5" tooltip="Software University Foundaton"/>
            <a:extLst>
              <a:ext uri="{FF2B5EF4-FFF2-40B4-BE49-F238E27FC236}">
                <a16:creationId xmlns:a16="http://schemas.microsoft.com/office/drawing/2014/main" id="{16E2CED5-12CB-4DAB-AB53-DAFC84087DD6}"/>
              </a:ext>
            </a:extLst>
          </p:cNvPr>
          <p:cNvSpPr txBox="1"/>
          <p:nvPr userDrawn="1"/>
        </p:nvSpPr>
        <p:spPr>
          <a:xfrm rot="20630519">
            <a:off x="6262132" y="2455429"/>
            <a:ext cx="419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8" name="TextBox 7">
            <a:hlinkClick r:id="rId5" tooltip="Software University Foundaton"/>
            <a:extLst>
              <a:ext uri="{FF2B5EF4-FFF2-40B4-BE49-F238E27FC236}">
                <a16:creationId xmlns:a16="http://schemas.microsoft.com/office/drawing/2014/main" id="{6AD1C000-AB32-4602-B810-4D9852856055}"/>
              </a:ext>
            </a:extLst>
          </p:cNvPr>
          <p:cNvSpPr txBox="1"/>
          <p:nvPr userDrawn="1"/>
        </p:nvSpPr>
        <p:spPr>
          <a:xfrm rot="1520410">
            <a:off x="3877964" y="2025853"/>
            <a:ext cx="603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9" name="TextBox 8">
            <a:hlinkClick r:id="rId5" tooltip="Software University Foundaton"/>
            <a:extLst>
              <a:ext uri="{FF2B5EF4-FFF2-40B4-BE49-F238E27FC236}">
                <a16:creationId xmlns:a16="http://schemas.microsoft.com/office/drawing/2014/main" id="{3CE77DE0-66FC-48AC-A23C-2E121AF40F0C}"/>
              </a:ext>
            </a:extLst>
          </p:cNvPr>
          <p:cNvSpPr txBox="1"/>
          <p:nvPr userDrawn="1"/>
        </p:nvSpPr>
        <p:spPr>
          <a:xfrm rot="20630519" flipH="1">
            <a:off x="4681374" y="1498789"/>
            <a:ext cx="794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10" name="TextBox 9">
            <a:hlinkClick r:id="rId5" tooltip="Software University Foundaton"/>
            <a:extLst>
              <a:ext uri="{FF2B5EF4-FFF2-40B4-BE49-F238E27FC236}">
                <a16:creationId xmlns:a16="http://schemas.microsoft.com/office/drawing/2014/main" id="{E7C26DA3-0849-42C5-9508-EF9BFF7C47DB}"/>
              </a:ext>
            </a:extLst>
          </p:cNvPr>
          <p:cNvSpPr txBox="1"/>
          <p:nvPr userDrawn="1"/>
        </p:nvSpPr>
        <p:spPr>
          <a:xfrm rot="1561633" flipH="1">
            <a:off x="4556582" y="2300748"/>
            <a:ext cx="3361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11" name="TextBox 10">
            <a:hlinkClick r:id="rId5" tooltip="Software University Foundaton"/>
            <a:extLst>
              <a:ext uri="{FF2B5EF4-FFF2-40B4-BE49-F238E27FC236}">
                <a16:creationId xmlns:a16="http://schemas.microsoft.com/office/drawing/2014/main" id="{AB44A4A6-AE34-4A8F-9077-D6569BF40B0C}"/>
              </a:ext>
            </a:extLst>
          </p:cNvPr>
          <p:cNvSpPr txBox="1"/>
          <p:nvPr userDrawn="1"/>
        </p:nvSpPr>
        <p:spPr>
          <a:xfrm rot="20630519">
            <a:off x="5595499" y="1910250"/>
            <a:ext cx="633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12" name="TextBox 11">
            <a:hlinkClick r:id="rId5" tooltip="Software University Foundaton"/>
            <a:extLst>
              <a:ext uri="{FF2B5EF4-FFF2-40B4-BE49-F238E27FC236}">
                <a16:creationId xmlns:a16="http://schemas.microsoft.com/office/drawing/2014/main" id="{68861D82-7435-41E8-B5ED-398623FC4F51}"/>
              </a:ext>
            </a:extLst>
          </p:cNvPr>
          <p:cNvSpPr txBox="1"/>
          <p:nvPr userDrawn="1"/>
        </p:nvSpPr>
        <p:spPr>
          <a:xfrm rot="20630519">
            <a:off x="5958093" y="4185177"/>
            <a:ext cx="488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13" name="TextBox 12">
            <a:hlinkClick r:id="rId5" tooltip="Software University Foundaton"/>
            <a:extLst>
              <a:ext uri="{FF2B5EF4-FFF2-40B4-BE49-F238E27FC236}">
                <a16:creationId xmlns:a16="http://schemas.microsoft.com/office/drawing/2014/main" id="{C224F999-651D-4A26-8A68-EB68765C5790}"/>
              </a:ext>
            </a:extLst>
          </p:cNvPr>
          <p:cNvSpPr txBox="1"/>
          <p:nvPr userDrawn="1"/>
        </p:nvSpPr>
        <p:spPr>
          <a:xfrm rot="1523920">
            <a:off x="5526053" y="4973072"/>
            <a:ext cx="511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15" name="TextBox 14">
            <a:hlinkClick r:id="rId5" tooltip="Software University Foundaton"/>
            <a:extLst>
              <a:ext uri="{FF2B5EF4-FFF2-40B4-BE49-F238E27FC236}">
                <a16:creationId xmlns:a16="http://schemas.microsoft.com/office/drawing/2014/main" id="{B5855C6E-6513-4A5E-964E-CBB574B2B476}"/>
              </a:ext>
            </a:extLst>
          </p:cNvPr>
          <p:cNvSpPr txBox="1"/>
          <p:nvPr userDrawn="1"/>
        </p:nvSpPr>
        <p:spPr>
          <a:xfrm rot="20630519">
            <a:off x="4449873" y="5209304"/>
            <a:ext cx="890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16" name="TextBox 15">
            <a:hlinkClick r:id="rId5" tooltip="Software University Foundaton"/>
            <a:extLst>
              <a:ext uri="{FF2B5EF4-FFF2-40B4-BE49-F238E27FC236}">
                <a16:creationId xmlns:a16="http://schemas.microsoft.com/office/drawing/2014/main" id="{719AA859-1237-4914-865D-8E0CD3AD6567}"/>
              </a:ext>
            </a:extLst>
          </p:cNvPr>
          <p:cNvSpPr txBox="1"/>
          <p:nvPr userDrawn="1"/>
        </p:nvSpPr>
        <p:spPr>
          <a:xfrm rot="20630519">
            <a:off x="3816150" y="4721100"/>
            <a:ext cx="713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17" name="TextBox 16">
            <a:hlinkClick r:id="rId5" tooltip="Software University Foundaton"/>
            <a:extLst>
              <a:ext uri="{FF2B5EF4-FFF2-40B4-BE49-F238E27FC236}">
                <a16:creationId xmlns:a16="http://schemas.microsoft.com/office/drawing/2014/main" id="{53CC8498-FFA6-457D-8B54-3BF3461CEF7A}"/>
              </a:ext>
            </a:extLst>
          </p:cNvPr>
          <p:cNvSpPr txBox="1"/>
          <p:nvPr userDrawn="1"/>
        </p:nvSpPr>
        <p:spPr>
          <a:xfrm rot="20630519">
            <a:off x="6700448" y="5556898"/>
            <a:ext cx="6751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19" name="TextBox 18">
            <a:hlinkClick r:id="rId5" tooltip="Software University Foundaton"/>
            <a:extLst>
              <a:ext uri="{FF2B5EF4-FFF2-40B4-BE49-F238E27FC236}">
                <a16:creationId xmlns:a16="http://schemas.microsoft.com/office/drawing/2014/main" id="{2E797E8D-83EB-4466-9FA3-509596EA5568}"/>
              </a:ext>
            </a:extLst>
          </p:cNvPr>
          <p:cNvSpPr txBox="1"/>
          <p:nvPr userDrawn="1"/>
        </p:nvSpPr>
        <p:spPr>
          <a:xfrm rot="20414927">
            <a:off x="4564931" y="3847302"/>
            <a:ext cx="89087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20" name="TextBox 19">
            <a:hlinkClick r:id="rId5" tooltip="Software University Foundaton"/>
            <a:extLst>
              <a:ext uri="{FF2B5EF4-FFF2-40B4-BE49-F238E27FC236}">
                <a16:creationId xmlns:a16="http://schemas.microsoft.com/office/drawing/2014/main" id="{58B95D20-6C4F-4F79-AA1D-E40A00E41053}"/>
              </a:ext>
            </a:extLst>
          </p:cNvPr>
          <p:cNvSpPr txBox="1"/>
          <p:nvPr userDrawn="1"/>
        </p:nvSpPr>
        <p:spPr>
          <a:xfrm rot="20215874">
            <a:off x="3237387" y="5258002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21" name="TextBox 20">
            <a:hlinkClick r:id="rId5" tooltip="Software University Foundaton"/>
            <a:extLst>
              <a:ext uri="{FF2B5EF4-FFF2-40B4-BE49-F238E27FC236}">
                <a16:creationId xmlns:a16="http://schemas.microsoft.com/office/drawing/2014/main" id="{2CD5EF91-E0BC-462F-B1B8-6B3F8F1038E5}"/>
              </a:ext>
            </a:extLst>
          </p:cNvPr>
          <p:cNvSpPr txBox="1"/>
          <p:nvPr userDrawn="1"/>
        </p:nvSpPr>
        <p:spPr>
          <a:xfrm rot="1264394">
            <a:off x="4972839" y="5461109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22" name="TextBox 21">
            <a:hlinkClick r:id="rId5" tooltip="Software University Foundaton"/>
            <a:extLst>
              <a:ext uri="{FF2B5EF4-FFF2-40B4-BE49-F238E27FC236}">
                <a16:creationId xmlns:a16="http://schemas.microsoft.com/office/drawing/2014/main" id="{6FF45627-4AF4-4071-A0E8-76738F228651}"/>
              </a:ext>
            </a:extLst>
          </p:cNvPr>
          <p:cNvSpPr txBox="1"/>
          <p:nvPr userDrawn="1"/>
        </p:nvSpPr>
        <p:spPr>
          <a:xfrm rot="1264394">
            <a:off x="2288795" y="4785832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23" name="TextBox 22">
            <a:hlinkClick r:id="rId5" tooltip="Software University Foundaton"/>
            <a:extLst>
              <a:ext uri="{FF2B5EF4-FFF2-40B4-BE49-F238E27FC236}">
                <a16:creationId xmlns:a16="http://schemas.microsoft.com/office/drawing/2014/main" id="{BF119269-565D-4BCB-BED2-4133229E3330}"/>
              </a:ext>
            </a:extLst>
          </p:cNvPr>
          <p:cNvSpPr txBox="1"/>
          <p:nvPr userDrawn="1"/>
        </p:nvSpPr>
        <p:spPr>
          <a:xfrm rot="19121928">
            <a:off x="1148777" y="5192103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24" name="TextBox 23">
            <a:hlinkClick r:id="rId5" tooltip="Software University Foundaton"/>
            <a:extLst>
              <a:ext uri="{FF2B5EF4-FFF2-40B4-BE49-F238E27FC236}">
                <a16:creationId xmlns:a16="http://schemas.microsoft.com/office/drawing/2014/main" id="{C9FE10EB-E49B-416A-A18D-617D25B2AADB}"/>
              </a:ext>
            </a:extLst>
          </p:cNvPr>
          <p:cNvSpPr txBox="1"/>
          <p:nvPr userDrawn="1"/>
        </p:nvSpPr>
        <p:spPr>
          <a:xfrm rot="1264394">
            <a:off x="5119223" y="2423357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25" name="TextBox 24">
            <a:hlinkClick r:id="rId5" tooltip="Software University Foundaton"/>
            <a:extLst>
              <a:ext uri="{FF2B5EF4-FFF2-40B4-BE49-F238E27FC236}">
                <a16:creationId xmlns:a16="http://schemas.microsoft.com/office/drawing/2014/main" id="{B9FCDDF2-3137-4E34-B264-5F180611DC0D}"/>
              </a:ext>
            </a:extLst>
          </p:cNvPr>
          <p:cNvSpPr txBox="1"/>
          <p:nvPr userDrawn="1"/>
        </p:nvSpPr>
        <p:spPr>
          <a:xfrm rot="1264394">
            <a:off x="6346551" y="1433277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26" name="TextBox 25">
            <a:hlinkClick r:id="rId5" tooltip="Software University Foundaton"/>
            <a:extLst>
              <a:ext uri="{FF2B5EF4-FFF2-40B4-BE49-F238E27FC236}">
                <a16:creationId xmlns:a16="http://schemas.microsoft.com/office/drawing/2014/main" id="{F4930118-998D-499A-B37E-D5577CC1A7E4}"/>
              </a:ext>
            </a:extLst>
          </p:cNvPr>
          <p:cNvSpPr txBox="1"/>
          <p:nvPr userDrawn="1"/>
        </p:nvSpPr>
        <p:spPr>
          <a:xfrm rot="20252314">
            <a:off x="3655924" y="2558756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  <a:extLst>
              <a:ext uri="{FF2B5EF4-FFF2-40B4-BE49-F238E27FC236}">
                <a16:creationId xmlns:a16="http://schemas.microsoft.com/office/drawing/2014/main" id="{A0EE0643-28B4-437C-A977-17D2723F8213}"/>
              </a:ext>
            </a:extLst>
          </p:cNvPr>
          <p:cNvSpPr txBox="1"/>
          <p:nvPr userDrawn="1"/>
        </p:nvSpPr>
        <p:spPr>
          <a:xfrm rot="20585427">
            <a:off x="5153803" y="1205250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28" name="TextBox 27">
            <a:hlinkClick r:id="rId5" tooltip="Software University Foundaton"/>
            <a:extLst>
              <a:ext uri="{FF2B5EF4-FFF2-40B4-BE49-F238E27FC236}">
                <a16:creationId xmlns:a16="http://schemas.microsoft.com/office/drawing/2014/main" id="{ADAF237D-C784-4665-8DD2-A2B085FC2CAF}"/>
              </a:ext>
            </a:extLst>
          </p:cNvPr>
          <p:cNvSpPr txBox="1"/>
          <p:nvPr userDrawn="1"/>
        </p:nvSpPr>
        <p:spPr>
          <a:xfrm rot="1264394">
            <a:off x="6087514" y="4865199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29" name="TextBox 28">
            <a:hlinkClick r:id="rId5" tooltip="Software University Foundaton"/>
            <a:extLst>
              <a:ext uri="{FF2B5EF4-FFF2-40B4-BE49-F238E27FC236}">
                <a16:creationId xmlns:a16="http://schemas.microsoft.com/office/drawing/2014/main" id="{012AF389-E695-4054-9706-588DCD4FD543}"/>
              </a:ext>
            </a:extLst>
          </p:cNvPr>
          <p:cNvSpPr txBox="1"/>
          <p:nvPr userDrawn="1"/>
        </p:nvSpPr>
        <p:spPr>
          <a:xfrm rot="2248444">
            <a:off x="2907153" y="1116639"/>
            <a:ext cx="89087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30" name="TextBox 29">
            <a:hlinkClick r:id="rId5" tooltip="Software University Foundaton"/>
            <a:extLst>
              <a:ext uri="{FF2B5EF4-FFF2-40B4-BE49-F238E27FC236}">
                <a16:creationId xmlns:a16="http://schemas.microsoft.com/office/drawing/2014/main" id="{98678852-FD82-4E90-BE26-4D9E01678873}"/>
              </a:ext>
            </a:extLst>
          </p:cNvPr>
          <p:cNvSpPr txBox="1"/>
          <p:nvPr userDrawn="1"/>
        </p:nvSpPr>
        <p:spPr>
          <a:xfrm rot="20630519">
            <a:off x="2267918" y="5761976"/>
            <a:ext cx="713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17234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7/24/2018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jpe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7/24/2018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javarepl.com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1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2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2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2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3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5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5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6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6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hyperlink" Target="https://softuni.bg/courses/databases-basics-ms-sql-server" TargetMode="External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hyperlink" Target="http://www.indeavr.com/" TargetMode="External"/><Relationship Id="rId3" Type="http://schemas.openxmlformats.org/officeDocument/2006/relationships/hyperlink" Target="http://www.infragistics.com/" TargetMode="External"/><Relationship Id="rId7" Type="http://schemas.openxmlformats.org/officeDocument/2006/relationships/hyperlink" Target="https://www.superhosting.bg/" TargetMode="External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11" Type="http://schemas.openxmlformats.org/officeDocument/2006/relationships/hyperlink" Target="http://xs-software.com/" TargetMode="External"/><Relationship Id="rId5" Type="http://schemas.openxmlformats.org/officeDocument/2006/relationships/hyperlink" Target="http://www.softwaregroup-bg.com/" TargetMode="External"/><Relationship Id="rId10" Type="http://schemas.openxmlformats.org/officeDocument/2006/relationships/image" Target="../media/image37.png"/><Relationship Id="rId4" Type="http://schemas.openxmlformats.org/officeDocument/2006/relationships/image" Target="../media/image34.png"/><Relationship Id="rId9" Type="http://schemas.openxmlformats.org/officeDocument/2006/relationships/hyperlink" Target="https://netpeak.net/" TargetMode="External"/><Relationship Id="rId14" Type="http://schemas.openxmlformats.org/officeDocument/2006/relationships/image" Target="../media/image39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telenor.bg/" TargetMode="External"/><Relationship Id="rId13" Type="http://schemas.openxmlformats.org/officeDocument/2006/relationships/image" Target="../media/image45.png"/><Relationship Id="rId3" Type="http://schemas.openxmlformats.org/officeDocument/2006/relationships/hyperlink" Target="https://aeternity.com/" TargetMode="External"/><Relationship Id="rId7" Type="http://schemas.openxmlformats.org/officeDocument/2006/relationships/image" Target="../media/image42.jpeg"/><Relationship Id="rId12" Type="http://schemas.openxmlformats.org/officeDocument/2006/relationships/hyperlink" Target="http://smartit.b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ebherr.com/en/deu/start/start-page.html" TargetMode="External"/><Relationship Id="rId11" Type="http://schemas.openxmlformats.org/officeDocument/2006/relationships/image" Target="../media/image44.png"/><Relationship Id="rId5" Type="http://schemas.openxmlformats.org/officeDocument/2006/relationships/image" Target="../media/image41.png"/><Relationship Id="rId10" Type="http://schemas.openxmlformats.org/officeDocument/2006/relationships/hyperlink" Target="https://www.sbtech.com/" TargetMode="External"/><Relationship Id="rId4" Type="http://schemas.openxmlformats.org/officeDocument/2006/relationships/image" Target="../media/image40.png"/><Relationship Id="rId9" Type="http://schemas.openxmlformats.org/officeDocument/2006/relationships/image" Target="../media/image4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://telerikacademy.com/Courses/Courses/Details/185" TargetMode="External"/><Relationship Id="rId4" Type="http://schemas.openxmlformats.org/officeDocument/2006/relationships/image" Target="../media/image46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47.png"/><Relationship Id="rId12" Type="http://schemas.openxmlformats.org/officeDocument/2006/relationships/image" Target="../media/image5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50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9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4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ava.com/en/download/" TargetMode="External"/><Relationship Id="rId2" Type="http://schemas.openxmlformats.org/officeDocument/2006/relationships/hyperlink" Target="http://oracle.com/technetwork/java/javase/download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275012" y="574040"/>
            <a:ext cx="8125251" cy="1171552"/>
          </a:xfrm>
        </p:spPr>
        <p:txBody>
          <a:bodyPr>
            <a:normAutofit/>
          </a:bodyPr>
          <a:lstStyle/>
          <a:p>
            <a:r>
              <a:rPr lang="en-US"/>
              <a:t>Java </a:t>
            </a:r>
            <a:r>
              <a:rPr lang="en-US" dirty="0"/>
              <a:t>Syntax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275012" y="1812900"/>
            <a:ext cx="8125251" cy="1357116"/>
          </a:xfrm>
        </p:spPr>
        <p:txBody>
          <a:bodyPr>
            <a:normAutofit/>
          </a:bodyPr>
          <a:lstStyle/>
          <a:p>
            <a:r>
              <a:rPr lang="en-US" dirty="0"/>
              <a:t>Conditions, Loops, Methods, Objects, Collections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56012" y="3710502"/>
            <a:ext cx="2225941" cy="244282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418280" y="3552999"/>
            <a:ext cx="1029449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</a:t>
            </a:r>
          </a:p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Spring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612" y="3639411"/>
            <a:ext cx="4427895" cy="2474161"/>
          </a:xfrm>
          <a:prstGeom prst="roundRect">
            <a:avLst>
              <a:gd name="adj" fmla="val 2373"/>
            </a:avLst>
          </a:prstGeom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variables by their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and Operators in Java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58825" y="1905000"/>
            <a:ext cx="10671176" cy="194165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 = 5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 = 3</a:t>
            </a:r>
            <a:r>
              <a:rPr lang="it-IT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is integer,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is double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System.out.println(i + " ; " + d);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5 ; 3.0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 = i * d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d++</a:t>
            </a:r>
            <a:r>
              <a:rPr lang="it-IT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d = 16.0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System.out.println(d + 1);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17.0</a:t>
            </a: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758823" y="4095344"/>
            <a:ext cx="10671176" cy="1510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str = "Hello";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 = str + " Java";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System.out.printf("str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%s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Hello Java</a:t>
            </a:r>
          </a:p>
        </p:txBody>
      </p:sp>
      <p:sp>
        <p:nvSpPr>
          <p:cNvPr id="11" name="Text Placeholder 5"/>
          <p:cNvSpPr txBox="1">
            <a:spLocks/>
          </p:cNvSpPr>
          <p:nvPr/>
        </p:nvSpPr>
        <p:spPr>
          <a:xfrm>
            <a:off x="757236" y="5854171"/>
            <a:ext cx="10671176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System.out.print(s);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Compilation error: unknown symbol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8110826" y="2934263"/>
            <a:ext cx="3455586" cy="987683"/>
          </a:xfrm>
          <a:prstGeom prst="wedgeRoundRectCallout">
            <a:avLst>
              <a:gd name="adj1" fmla="val -90336"/>
              <a:gd name="adj2" fmla="val -3261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The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;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separates multiple statements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6363652" y="4302760"/>
            <a:ext cx="4612640" cy="650388"/>
          </a:xfrm>
          <a:prstGeom prst="wedgeRoundRectCallout">
            <a:avLst>
              <a:gd name="adj1" fmla="val -58906"/>
              <a:gd name="adj2" fmla="val 5687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The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%s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is a string placeholder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416336" y="990600"/>
            <a:ext cx="3067956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600" dirty="0"/>
              <a:t>Play with Java online:</a:t>
            </a:r>
          </a:p>
          <a:p>
            <a:pPr algn="r"/>
            <a:r>
              <a:rPr lang="en-US" sz="2600" dirty="0">
                <a:hlinkClick r:id="rId2"/>
              </a:rPr>
              <a:t>www.javarepl.com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6709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9" grpId="0" animBg="1"/>
      <p:bldP spid="15" grpId="0" animBg="1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Write a Java program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two real numbers</a:t>
            </a:r>
            <a:r>
              <a:rPr lang="en-US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Sum Two</a:t>
            </a:r>
            <a:r>
              <a:rPr lang="bg-BG" dirty="0"/>
              <a:t> </a:t>
            </a:r>
            <a:r>
              <a:rPr lang="en-US" dirty="0"/>
              <a:t>Numbers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379414" y="1825698"/>
            <a:ext cx="11429998" cy="42499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import java.util.Scanner;</a:t>
            </a:r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SumTwoNumbers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void main(String[] args)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Scanner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scan =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Scanner(System.in)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double num1 = Double.parseDouble(scan.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nextLine()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double num2 = Double.parseDouble(scan.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nextLine()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System.out.printf("Sum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%.2f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num1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num2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6677" y="621284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</a:t>
            </a:r>
            <a:r>
              <a:rPr lang="en-US"/>
              <a:t>: </a:t>
            </a:r>
            <a:r>
              <a:rPr lang="en-US">
                <a:hlinkClick r:id="rId2"/>
              </a:rPr>
              <a:t>https://judge.softuni.bg/Contests/Practice/Index/264#1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3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719034"/>
          </a:xfrm>
        </p:spPr>
        <p:txBody>
          <a:bodyPr/>
          <a:lstStyle/>
          <a:p>
            <a:r>
              <a:rPr lang="en-US" dirty="0"/>
              <a:t>If/else, switch case</a:t>
            </a:r>
          </a:p>
        </p:txBody>
      </p:sp>
      <p:pic>
        <p:nvPicPr>
          <p:cNvPr id="2050" name="Picture 2" descr="Image result for if else condi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912" y="914401"/>
            <a:ext cx="5705000" cy="3803332"/>
          </a:xfrm>
          <a:prstGeom prst="rect">
            <a:avLst/>
          </a:prstGeom>
          <a:noFill/>
          <a:effectLst>
            <a:glow rad="292100">
              <a:schemeClr val="accent1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9001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implements the classical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/>
              <a:t> 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if-else</a:t>
            </a:r>
            <a:r>
              <a:rPr lang="en-US" dirty="0"/>
              <a:t> statements: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Conditions: if-else Statement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2133600"/>
            <a:ext cx="10283824" cy="391874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currentDay = scan.nextLine();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day = "Wednesday";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(currentDay.equals(day))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System.out.println("It is Wednesday!");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else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System.out.println("Not Wednesday.");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1119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given 3 integers</a:t>
            </a:r>
          </a:p>
          <a:p>
            <a:pPr lvl="1"/>
            <a:r>
              <a:rPr lang="en-US" dirty="0"/>
              <a:t>Check whether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 sum of two of them is equal to the third</a:t>
            </a:r>
          </a:p>
          <a:p>
            <a:pPr lvl="1"/>
            <a:r>
              <a:rPr lang="en-US" dirty="0"/>
              <a:t>Print the output in format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en-US" dirty="0"/>
              <a:t> +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dirty="0"/>
              <a:t> =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dirty="0"/>
              <a:t> (where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en-US" dirty="0"/>
              <a:t> ≤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dirty="0"/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Three Integers Sum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3527603"/>
            <a:ext cx="1796998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8 15 7</a:t>
            </a:r>
          </a:p>
        </p:txBody>
      </p:sp>
      <p:sp>
        <p:nvSpPr>
          <p:cNvPr id="7" name="Right Arrow 6"/>
          <p:cNvSpPr/>
          <p:nvPr/>
        </p:nvSpPr>
        <p:spPr>
          <a:xfrm>
            <a:off x="2864826" y="3648440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438130" y="3527603"/>
            <a:ext cx="265628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7 + 8 = 15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812014" y="3527603"/>
            <a:ext cx="1492198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3 8 12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8532812" y="3648440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9142412" y="3527603"/>
            <a:ext cx="2133600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No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836612" y="4593747"/>
            <a:ext cx="1796998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-5 -3 -2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2864826" y="4714584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3438130" y="4593747"/>
            <a:ext cx="265628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-3 + -2 = -5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6812014" y="4593747"/>
            <a:ext cx="1492198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0 0 0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8532812" y="4714584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9142412" y="4593747"/>
            <a:ext cx="2133600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 + 0 = 0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6677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https://judge.softuni.bg/Contests/Practice/Index/264#2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293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Three Integers Sum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4" y="1219200"/>
            <a:ext cx="10667998" cy="483899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void main(String[] args)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Scanner scan = new Scanner(System.in);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num1 = scan.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nextInt()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num2 = scan.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nextInt()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num3 = scan.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nextInt()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(!checkThreeIntegers(num1, num2, num3) &amp;&amp;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!checkThreeIntegers(num3, num1, num2) &amp;&amp;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!checkThreeIntegers(num2, num3, num1))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System.out.println("No");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76677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https://judge.softuni.bg/Contests/Practice/Index/264#2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36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Three Integers Sum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3" y="990600"/>
            <a:ext cx="10667998" cy="501443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boolean checkThreeIntegers(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int num1, int num2, int sum)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(num1 + num2 != sum)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false;</a:t>
            </a:r>
          </a:p>
          <a:p>
            <a:pPr eaLnBrk="0" hangingPunct="0">
              <a:lnSpc>
                <a:spcPct val="95000"/>
              </a:lnSpc>
              <a:spcAft>
                <a:spcPts val="1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num1 &lt;= num2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System.out.printf("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+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%d%n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num1, num2, sum);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 else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System.out.printf("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+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%d%n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num2, num1, sum);</a:t>
            </a:r>
          </a:p>
          <a:p>
            <a:pPr eaLnBrk="0" hangingPunct="0">
              <a:lnSpc>
                <a:spcPct val="95000"/>
              </a:lnSpc>
              <a:spcAft>
                <a:spcPts val="1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true;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6004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https://judge.softuni.bg/Contests/Practice/Index/264#2</a:t>
            </a:r>
            <a:endParaRPr lang="en-US" dirty="0"/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4809663" y="2495939"/>
            <a:ext cx="3500769" cy="609599"/>
          </a:xfrm>
          <a:prstGeom prst="wedgeRoundRectCallout">
            <a:avLst>
              <a:gd name="adj1" fmla="val -38853"/>
              <a:gd name="adj2" fmla="val 9433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noProof="1">
                <a:solidFill>
                  <a:schemeClr val="tx2">
                    <a:lumMod val="75000"/>
                  </a:schemeClr>
                </a:solidFill>
                <a:latin typeface="+mn-lt"/>
              </a:rPr>
              <a:t>%d </a:t>
            </a:r>
            <a:r>
              <a:rPr lang="en-US" sz="2800" noProof="1">
                <a:solidFill>
                  <a:srgbClr val="FFFFFF"/>
                </a:solidFill>
                <a:latin typeface="+mn-lt"/>
                <a:sym typeface="Wingdings" panose="05000000000000000000" pitchFamily="2" charset="2"/>
              </a:rPr>
              <a:t>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latin typeface="+mn-lt"/>
                <a:sym typeface="Wingdings" panose="05000000000000000000" pitchFamily="2" charset="2"/>
              </a:rPr>
              <a:t>int</a:t>
            </a:r>
            <a:r>
              <a:rPr lang="en-US" sz="2800" noProof="1">
                <a:solidFill>
                  <a:srgbClr val="FFFFFF"/>
                </a:solidFill>
                <a:latin typeface="+mn-lt"/>
                <a:sym typeface="Wingdings" panose="05000000000000000000" pitchFamily="2" charset="2"/>
              </a:rPr>
              <a:t> placeholder</a:t>
            </a:r>
            <a:endParaRPr lang="en-US" sz="2800" noProof="1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6094412" y="4876800"/>
            <a:ext cx="2595232" cy="609599"/>
          </a:xfrm>
          <a:prstGeom prst="wedgeRoundRectCallout">
            <a:avLst>
              <a:gd name="adj1" fmla="val 2658"/>
              <a:gd name="adj2" fmla="val -9239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noProof="1">
                <a:solidFill>
                  <a:schemeClr val="tx2">
                    <a:lumMod val="75000"/>
                  </a:schemeClr>
                </a:solidFill>
                <a:latin typeface="+mn-lt"/>
              </a:rPr>
              <a:t>%n </a:t>
            </a:r>
            <a:r>
              <a:rPr lang="en-US" sz="2800" noProof="1">
                <a:solidFill>
                  <a:srgbClr val="FFFFFF"/>
                </a:solidFill>
                <a:latin typeface="+mn-lt"/>
                <a:sym typeface="Wingdings" panose="05000000000000000000" pitchFamily="2" charset="2"/>
              </a:rPr>
              <a:t>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latin typeface="+mn-lt"/>
                <a:sym typeface="Wingdings" panose="05000000000000000000" pitchFamily="2" charset="2"/>
              </a:rPr>
              <a:t>new line</a:t>
            </a:r>
            <a:endParaRPr lang="en-US" sz="2800" noProof="1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71449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6387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Selects for execution a statement from a list depending on the value of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switch</a:t>
            </a:r>
            <a:r>
              <a:rPr lang="en-US" dirty="0"/>
              <a:t> expression</a:t>
            </a:r>
          </a:p>
        </p:txBody>
      </p:sp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switch-case</a:t>
            </a:r>
            <a:r>
              <a:rPr lang="en-US" dirty="0"/>
              <a:t> Statement</a:t>
            </a:r>
            <a:endParaRPr lang="bg-BG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63876" name="Rectangle 4"/>
          <p:cNvSpPr>
            <a:spLocks noChangeArrowheads="1"/>
          </p:cNvSpPr>
          <p:nvPr/>
        </p:nvSpPr>
        <p:spPr bwMode="auto">
          <a:xfrm>
            <a:off x="993776" y="2438400"/>
            <a:ext cx="10282236" cy="397031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day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3;</a:t>
            </a:r>
            <a:endParaRPr lang="bg-BG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switch 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day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case 1: System.out.println("Monday");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case 2: System.out.println("Tuesday");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case 3: System.out.println("Wednesday");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…</a:t>
            </a:r>
            <a:endParaRPr lang="en-US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case 7: System.out.println("Sunday");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default: System.out.println("Error!");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53794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719034"/>
          </a:xfrm>
        </p:spPr>
        <p:txBody>
          <a:bodyPr/>
          <a:lstStyle/>
          <a:p>
            <a:r>
              <a:rPr lang="en-US" dirty="0"/>
              <a:t>For, while, do-while,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pic>
        <p:nvPicPr>
          <p:cNvPr id="3074" name="Picture 2" descr="Image result for infinite loop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420554" y="727710"/>
            <a:ext cx="5347716" cy="4149090"/>
          </a:xfrm>
          <a:prstGeom prst="roundRect">
            <a:avLst>
              <a:gd name="adj" fmla="val 1464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4345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dirty="0"/>
              <a:t> 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dirty="0"/>
              <a:t> 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do-while</a:t>
            </a:r>
            <a:r>
              <a:rPr lang="en-US" dirty="0"/>
              <a:t> loops work as in C++, C# and Java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Loops: for, while, do-while, …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41376" y="1943912"/>
            <a:ext cx="10587036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(int i = 0; i &lt;= 10; i++)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System.out.println(i);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0 1 2 3 4 … 10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41376" y="3229152"/>
            <a:ext cx="10587036" cy="147732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count = 1;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(count &lt; 1024)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System.out.println(count *= 2);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2 4 8 … 1024</a:t>
            </a:r>
            <a:endParaRPr lang="en-US" sz="30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41376" y="4978517"/>
            <a:ext cx="10587036" cy="147732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"ha";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System.out.println(s); s = s + s; }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(s.length() &lt; 10);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ha haha hahahaha</a:t>
            </a:r>
          </a:p>
        </p:txBody>
      </p:sp>
    </p:spTree>
    <p:extLst>
      <p:ext uri="{BB962C8B-B14F-4D97-AF65-F5344CB8AC3E}">
        <p14:creationId xmlns:p14="http://schemas.microsoft.com/office/powerpoint/2010/main" val="313330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43000"/>
            <a:ext cx="11804822" cy="5578477"/>
          </a:xfrm>
        </p:spPr>
        <p:txBody>
          <a:bodyPr>
            <a:normAutofit/>
          </a:bodyPr>
          <a:lstStyle/>
          <a:p>
            <a:pPr marL="571500" indent="-571500">
              <a:lnSpc>
                <a:spcPct val="100000"/>
              </a:lnSpc>
              <a:buFont typeface="+mj-lt"/>
              <a:buAutoNum type="romanUcPeriod"/>
            </a:pPr>
            <a:r>
              <a:rPr lang="en-US" sz="3200" dirty="0"/>
              <a:t>Java Syntax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Variables and Operators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Conditions: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sz="3000" dirty="0"/>
              <a:t>-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else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switch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Loops: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</a:t>
            </a:r>
            <a:r>
              <a:rPr lang="en-US" sz="3000" dirty="0"/>
              <a:t>-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sz="3000" dirty="0"/>
              <a:t>, …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Methods, parameters, returning values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Objects and Classes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Arrays and Collections:</a:t>
            </a:r>
            <a:br>
              <a:rPr lang="en-US" sz="3000" dirty="0"/>
            </a:b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ArrayList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Map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Set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87" y="1066800"/>
            <a:ext cx="2172565" cy="217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0056" y="1634534"/>
            <a:ext cx="3164556" cy="40804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1012" y="4566920"/>
            <a:ext cx="2318319" cy="1295400"/>
          </a:xfrm>
          <a:prstGeom prst="roundRect">
            <a:avLst>
              <a:gd name="adj" fmla="val 3101"/>
            </a:avLst>
          </a:prstGeom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</a:t>
            </a:r>
            <a:r>
              <a:rPr lang="en-US"/>
              <a:t>: Sum </a:t>
            </a:r>
            <a:r>
              <a:rPr lang="en-US" dirty="0"/>
              <a:t>N Integers in Java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455612" y="1059157"/>
            <a:ext cx="9448800" cy="508713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import java.util.Scanner;</a:t>
            </a:r>
          </a:p>
          <a:p>
            <a:pPr marL="0" lvl="1" indent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SumIntegers {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static void main(String[] args)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Scanner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scan = 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Scanner(System.in)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int n = Integer.parseInt(scan.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nextLine()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long sum = 0;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(int i = 0; i &lt; n; i++) {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sum += Integer.parseInt(scan.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nextLine()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System.out.println("Sum = " + sum);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76677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https://judge.softuni.bg/Contests/Practice/Index/264#3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0285412" y="1059157"/>
            <a:ext cx="914400" cy="327782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30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40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-16</a:t>
            </a:r>
            <a:endParaRPr lang="it-IT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10552112" y="4627248"/>
            <a:ext cx="3810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0288904" y="5402946"/>
            <a:ext cx="914400" cy="58945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84</a:t>
            </a:r>
            <a:endParaRPr lang="it-IT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61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 in Java hold a named piece of code</a:t>
            </a:r>
          </a:p>
          <a:p>
            <a:pPr lvl="1"/>
            <a:r>
              <a:rPr lang="en-US" dirty="0"/>
              <a:t>Can take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  <a:r>
              <a:rPr lang="en-US" dirty="0"/>
              <a:t> and return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result</a:t>
            </a:r>
            <a:r>
              <a:rPr lang="en-US" dirty="0"/>
              <a:t>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strongly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typed!</a:t>
            </a:r>
            <a:r>
              <a:rPr lang="en-US" dirty="0"/>
              <a:t>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Similar to functions in PHP / JS and methods in C#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in Java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4" y="3505200"/>
            <a:ext cx="10515598" cy="25614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int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multiply(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a,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 * b;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System.out.println(multiply(2, 3));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6 == 2 * 3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System.out.println(multiply(5));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Compilation error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8380412" y="3458778"/>
            <a:ext cx="3171508" cy="1418022"/>
          </a:xfrm>
          <a:prstGeom prst="wedgeRoundRectCallout">
            <a:avLst>
              <a:gd name="adj1" fmla="val -67350"/>
              <a:gd name="adj2" fmla="val -2522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static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makes the method callable from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main()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108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Objects and Classes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719034"/>
          </a:xfrm>
        </p:spPr>
        <p:txBody>
          <a:bodyPr/>
          <a:lstStyle/>
          <a:p>
            <a:r>
              <a:rPr lang="en-US" dirty="0"/>
              <a:t>Definition, usage</a:t>
            </a:r>
          </a:p>
        </p:txBody>
      </p:sp>
      <p:pic>
        <p:nvPicPr>
          <p:cNvPr id="4098" name="Picture 2" descr="Image result for objects programm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1441" y="1040207"/>
            <a:ext cx="5905942" cy="3779802"/>
          </a:xfrm>
          <a:prstGeom prst="roundRect">
            <a:avLst>
              <a:gd name="adj" fmla="val 13458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15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In programming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dirty="0"/>
              <a:t> holds a set of named values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E.g.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rectangle </a:t>
            </a:r>
            <a:r>
              <a:rPr lang="en-US" dirty="0"/>
              <a:t>object holds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width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height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Creating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rectangle </a:t>
            </a:r>
            <a:r>
              <a:rPr lang="en-US" dirty="0"/>
              <a:t>object: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155060" y="2681125"/>
            <a:ext cx="2514600" cy="1586075"/>
            <a:chOff x="9294812" y="2136848"/>
            <a:chExt cx="2133600" cy="1586075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9294812" y="2136848"/>
              <a:ext cx="2133600" cy="60634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rectangle</a:t>
              </a: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9294812" y="2743200"/>
              <a:ext cx="2133600" cy="97972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width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5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height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4</a:t>
              </a:r>
            </a:p>
          </p:txBody>
        </p:sp>
      </p:grp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4077652" y="2438400"/>
            <a:ext cx="2500952" cy="578882"/>
          </a:xfrm>
          <a:prstGeom prst="wedgeRoundRectCallout">
            <a:avLst>
              <a:gd name="adj1" fmla="val -72248"/>
              <a:gd name="adj2" fmla="val 417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name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4050660" y="3352800"/>
            <a:ext cx="2119952" cy="1033751"/>
          </a:xfrm>
          <a:prstGeom prst="wedgeRoundRectCallout">
            <a:avLst>
              <a:gd name="adj1" fmla="val -84063"/>
              <a:gd name="adj2" fmla="val -217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properties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141414" y="5015155"/>
            <a:ext cx="9905998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Rectangle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rectangle.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setWidth(5)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rectangle.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setHeight(4)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AutoShape 6"/>
          <p:cNvSpPr>
            <a:spLocks noChangeArrowheads="1"/>
          </p:cNvSpPr>
          <p:nvPr/>
        </p:nvSpPr>
        <p:spPr bwMode="auto">
          <a:xfrm>
            <a:off x="6504242" y="3833323"/>
            <a:ext cx="3627411" cy="1091871"/>
          </a:xfrm>
          <a:prstGeom prst="wedgeRoundRectCallout">
            <a:avLst>
              <a:gd name="adj1" fmla="val -63930"/>
              <a:gd name="adj2" fmla="val 6249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The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US" sz="3000" dirty="0">
                <a:solidFill>
                  <a:srgbClr val="FFFFFF"/>
                </a:solidFill>
              </a:rPr>
              <a:t> operator creates a new object</a:t>
            </a:r>
            <a:endParaRPr lang="bg-BG" sz="3000" dirty="0">
              <a:solidFill>
                <a:srgbClr val="FFFFFF"/>
              </a:solidFill>
            </a:endParaRPr>
          </a:p>
        </p:txBody>
      </p:sp>
      <p:pic>
        <p:nvPicPr>
          <p:cNvPr id="13" name="Picture 2" descr="http://icons.iconarchive.com/icons/iconshock/real-vista-data/256/objects-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0766" y="1981200"/>
            <a:ext cx="1944370" cy="1944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076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79414" y="1906465"/>
            <a:ext cx="11429998" cy="440464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Rectangle {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int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int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int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getWidth()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}</a:t>
            </a:r>
          </a:p>
          <a:p>
            <a:pPr eaLnBrk="0" hangingPunct="0">
              <a:lnSpc>
                <a:spcPct val="114000"/>
              </a:lnSpc>
              <a:spcAft>
                <a:spcPts val="1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void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setWidth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width) {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this.width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}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int getHeight() { return height; }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void setHeight(int height) { this.height = height; }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79414" y="1313568"/>
            <a:ext cx="11429998" cy="57629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Rectangle.java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Classes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6475412" y="2046382"/>
            <a:ext cx="3048000" cy="625913"/>
          </a:xfrm>
          <a:prstGeom prst="wedgeRoundRectCallout">
            <a:avLst>
              <a:gd name="adj1" fmla="val -93067"/>
              <a:gd name="adj2" fmla="val -2850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Class declaration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4780925" y="2669051"/>
            <a:ext cx="1427816" cy="578882"/>
          </a:xfrm>
          <a:prstGeom prst="wedgeRoundRectCallout">
            <a:avLst>
              <a:gd name="adj1" fmla="val -80968"/>
              <a:gd name="adj2" fmla="val -415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Fields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2" name="AutoShape 6"/>
          <p:cNvSpPr>
            <a:spLocks noChangeArrowheads="1"/>
          </p:cNvSpPr>
          <p:nvPr/>
        </p:nvSpPr>
        <p:spPr bwMode="auto">
          <a:xfrm>
            <a:off x="7409081" y="2934260"/>
            <a:ext cx="3253964" cy="714969"/>
          </a:xfrm>
          <a:prstGeom prst="wedgeRoundRectCallout">
            <a:avLst>
              <a:gd name="adj1" fmla="val -71543"/>
              <a:gd name="adj2" fmla="val 5695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Getters and setters</a:t>
            </a:r>
            <a:endParaRPr lang="bg-BG" sz="3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1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71" name="Text Placeholder 70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688256"/>
          </a:xfrm>
        </p:spPr>
        <p:txBody>
          <a:bodyPr/>
          <a:lstStyle/>
          <a:p>
            <a:r>
              <a:rPr lang="en-US" dirty="0"/>
              <a:t>Declaring, comparisons, manipulation</a:t>
            </a:r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3125" y="1600200"/>
            <a:ext cx="4962574" cy="258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7469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19037"/>
            <a:ext cx="11804822" cy="55703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Strings in Java</a:t>
            </a:r>
          </a:p>
          <a:p>
            <a:pPr lvl="1"/>
            <a:r>
              <a:rPr lang="en-US" dirty="0"/>
              <a:t>Know their number of characters: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length()</a:t>
            </a:r>
            <a:endParaRPr lang="en-US" dirty="0"/>
          </a:p>
          <a:p>
            <a:pPr lvl="1"/>
            <a:r>
              <a:rPr lang="en-US" dirty="0"/>
              <a:t>Can be accessed by index: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charAt(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/>
              <a:t> …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length()-1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200" dirty="0"/>
              <a:t>Have reference type</a:t>
            </a:r>
          </a:p>
          <a:p>
            <a:pPr marL="914241" lvl="3" indent="-304747">
              <a:buClr>
                <a:srgbClr val="F2B254"/>
              </a:buClr>
              <a:buSzPct val="100000"/>
            </a:pPr>
            <a:r>
              <a:rPr lang="en-US" dirty="0"/>
              <a:t>Can have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dirty="0"/>
              <a:t> (missing) value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Cannot</a:t>
            </a:r>
            <a:r>
              <a:rPr lang="en-US" dirty="0"/>
              <a:t> be modified (immutable)</a:t>
            </a:r>
          </a:p>
          <a:p>
            <a:pPr lvl="1"/>
            <a:r>
              <a:rPr lang="en-US" dirty="0"/>
              <a:t>Most string operations return a new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/>
              <a:t> instance</a:t>
            </a:r>
          </a:p>
          <a:p>
            <a:pPr lvl="2"/>
            <a:r>
              <a:rPr lang="en-US" dirty="0"/>
              <a:t>Low performance</a:t>
            </a:r>
          </a:p>
          <a:p>
            <a:pPr lvl="1"/>
            <a:r>
              <a:rPr lang="en-US" dirty="0"/>
              <a:t>Use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StringBuilder</a:t>
            </a:r>
            <a:r>
              <a:rPr lang="en-US" dirty="0"/>
              <a:t> class to build stings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quickly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Strings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1108301">
            <a:off x="7596066" y="3420033"/>
            <a:ext cx="4030497" cy="71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82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– Examples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79424" y="1151121"/>
            <a:ext cx="11029976" cy="492709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/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= "SoftUni";</a:t>
            </a:r>
          </a:p>
          <a:p>
            <a:pPr>
              <a:spcAft>
                <a:spcPts val="1200"/>
              </a:spcAft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System.out.println(str);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 = 0; i &lt; str.length(); i++) {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System.out.printf("str[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%s%n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i, str.charAt(i));</a:t>
            </a:r>
          </a:p>
          <a:p>
            <a:pPr>
              <a:spcAft>
                <a:spcPts val="1200"/>
              </a:spcAft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.indexOf("Uni")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4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.indexOf("uni")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-1 (not found)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.substring(4, 7)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Uni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.replace("Soft", "Hard")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HardUni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.toLowerCase()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softuni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.toUpperCase()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SOFTUNI</a:t>
            </a:r>
          </a:p>
        </p:txBody>
      </p:sp>
    </p:spTree>
    <p:extLst>
      <p:ext uri="{BB962C8B-B14F-4D97-AF65-F5344CB8AC3E}">
        <p14:creationId xmlns:p14="http://schemas.microsoft.com/office/powerpoint/2010/main" val="2523994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– Examples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00912" y="1151121"/>
            <a:ext cx="11187000" cy="53272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/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firstName = "Steve";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lastName = "Jobs";</a:t>
            </a:r>
          </a:p>
          <a:p>
            <a:pPr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 = 56;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System.out.println(firstName + " " + lastName + </a:t>
            </a:r>
          </a:p>
          <a:p>
            <a:pPr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" (age: " + age + ")");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Steve Jobs (age: 56)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allLangs = "C#, Java; HTML, CSS; PHP, SQL";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langs = allLangs.split("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[, ;]+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(String lang : langs) {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System.out.println(lang);</a:t>
            </a:r>
          </a:p>
          <a:p>
            <a:pPr>
              <a:spcAft>
                <a:spcPts val="1200"/>
              </a:spcAft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System.out.println("Langs = " + String.join(", ", langs));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System.out.printf("  %n%n Software   University  ".trim());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6856412" y="4495800"/>
            <a:ext cx="2667000" cy="685800"/>
          </a:xfrm>
          <a:prstGeom prst="wedgeRoundRectCallout">
            <a:avLst>
              <a:gd name="adj1" fmla="val -33353"/>
              <a:gd name="adj2" fmla="val -7872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Split by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RegEx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545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Collections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9012" y="5754968"/>
            <a:ext cx="10210800" cy="719034"/>
          </a:xfrm>
        </p:spPr>
        <p:txBody>
          <a:bodyPr/>
          <a:lstStyle/>
          <a:p>
            <a:r>
              <a:rPr lang="en-US" noProof="1"/>
              <a:t>Arrays, 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ArrayList&lt;&gt;</a:t>
            </a:r>
            <a:r>
              <a:rPr lang="en-US" noProof="1"/>
              <a:t>, 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HashSet&lt;&gt;</a:t>
            </a:r>
            <a:r>
              <a:rPr lang="en-US" noProof="1"/>
              <a:t>, etc.</a:t>
            </a:r>
          </a:p>
        </p:txBody>
      </p:sp>
      <p:pic>
        <p:nvPicPr>
          <p:cNvPr id="6146" name="Picture 2" descr="Image result for java collec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241" y="1379574"/>
            <a:ext cx="6478343" cy="3207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5203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295400"/>
            <a:ext cx="11804822" cy="522960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noProof="1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noProof="1"/>
            </a:br>
            <a:r>
              <a:rPr lang="en-US" sz="11500" b="1" noProof="1"/>
              <a:t>#</a:t>
            </a:r>
            <a:r>
              <a:rPr lang="en-GB" sz="11500" b="1" noProof="1"/>
              <a:t>tech</a:t>
            </a:r>
            <a:r>
              <a:rPr lang="en-US" sz="11500" b="1" noProof="1"/>
              <a:t>-softuni</a:t>
            </a:r>
            <a:endParaRPr lang="en-US" sz="6000" b="1" noProof="1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0573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 in Java</a:t>
            </a:r>
            <a:endParaRPr lang="bg-BG" dirty="0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722312" y="1143000"/>
            <a:ext cx="10744200" cy="494750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Array holding numbers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numbers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1, 2, 3, 4, 5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System.out.println(Arrays.toString(numbers));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Array holding floating-point numbers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numbers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1.1, 5.44, 3.12, 4.4444, 5.0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System.out.println(Arrays.toString(numbers));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9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Array holding strings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weekDays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"Monday", "Tuesday", "Wednesday",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"Thursday", "Friday", "Saturday", "Sunday"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027499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50176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Processing Array </a:t>
            </a:r>
            <a:r>
              <a:rPr lang="en-US" noProof="1"/>
              <a:t>Elements</a:t>
            </a:r>
          </a:p>
        </p:txBody>
      </p:sp>
      <p:sp>
        <p:nvSpPr>
          <p:cNvPr id="501764" name="Rectangle 4"/>
          <p:cNvSpPr>
            <a:spLocks noChangeArrowheads="1"/>
          </p:cNvSpPr>
          <p:nvPr/>
        </p:nvSpPr>
        <p:spPr bwMode="auto">
          <a:xfrm>
            <a:off x="614382" y="1280160"/>
            <a:ext cx="10890230" cy="486287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capitals =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{"Sofia", "Berlin", "London", "Paris"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Moscow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capitals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[0]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"SOFIA";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capitals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[4]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null;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Arrays.toString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(capitals));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[SOFIA, Berlin, London, Paris, null]</a:t>
            </a: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(String capital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capitals)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System.out.println(capital);</a:t>
            </a: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(int i = 0; i &lt; capitals.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System.out.println(capitals[i]);</a:t>
            </a: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7279004" y="4307840"/>
            <a:ext cx="4038600" cy="656986"/>
          </a:xfrm>
          <a:prstGeom prst="wedgeRoundRectCallout">
            <a:avLst>
              <a:gd name="adj1" fmla="val -59762"/>
              <a:gd name="adj2" fmla="val -3579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+mn-lt"/>
              </a:rPr>
              <a:t>Traditional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foreach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dirty="0">
                <a:solidFill>
                  <a:srgbClr val="FFFFFF"/>
                </a:solidFill>
              </a:rPr>
              <a:t>loop</a:t>
            </a:r>
            <a:endParaRPr lang="en-US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7964804" y="5813026"/>
            <a:ext cx="3352800" cy="660007"/>
          </a:xfrm>
          <a:prstGeom prst="wedgeRoundRectCallout">
            <a:avLst>
              <a:gd name="adj1" fmla="val -64552"/>
              <a:gd name="adj2" fmla="val -634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Traditional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-loop</a:t>
            </a:r>
          </a:p>
        </p:txBody>
      </p:sp>
    </p:spTree>
    <p:extLst>
      <p:ext uri="{BB962C8B-B14F-4D97-AF65-F5344CB8AC3E}">
        <p14:creationId xmlns:p14="http://schemas.microsoft.com/office/powerpoint/2010/main" val="10516620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to read an array of numbers and find and print the largest 3 of them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Largest 3 Numbers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217611" y="2725745"/>
            <a:ext cx="3462097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30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15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20 50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217611" y="4110880"/>
            <a:ext cx="3462097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50 30 20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8075612" y="2725745"/>
            <a:ext cx="2667000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 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8075612" y="4110880"/>
            <a:ext cx="2667000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20 20 10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6677" y="6243935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https://judge.softuni.bg/Contests/Practice/Index/264#5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>
            <a:off x="2748515" y="3479098"/>
            <a:ext cx="3810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627296" y="2725745"/>
            <a:ext cx="1533916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20 30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5627296" y="4110880"/>
            <a:ext cx="1533916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30 20</a:t>
            </a:r>
          </a:p>
        </p:txBody>
      </p:sp>
      <p:sp>
        <p:nvSpPr>
          <p:cNvPr id="20" name="Down Arrow 19"/>
          <p:cNvSpPr/>
          <p:nvPr/>
        </p:nvSpPr>
        <p:spPr>
          <a:xfrm>
            <a:off x="6194109" y="3479098"/>
            <a:ext cx="3810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1" name="Down Arrow 20"/>
          <p:cNvSpPr/>
          <p:nvPr/>
        </p:nvSpPr>
        <p:spPr>
          <a:xfrm>
            <a:off x="9218612" y="3479098"/>
            <a:ext cx="3810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8846994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Largest 3 Numbers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50557" y="937867"/>
            <a:ext cx="10482936" cy="504830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Scanner scan = new Scanner(System.in);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int[] nums = Arrays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stream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(scan.nextLine().split(" "))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mapToInt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(Integer::parseInt)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.toArray();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Arrays.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sort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(nums);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count = Math.min(3, nums.length);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 = 0; i &lt; count; i++)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System.out.print(nums[nums.length - i - 1] + " ");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76677" y="6243935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https://judge.softuni.bg/Contests/Practice/Index/264#5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5561012" y="3081488"/>
            <a:ext cx="3367200" cy="943214"/>
          </a:xfrm>
          <a:prstGeom prst="wedgeRoundRectCallout">
            <a:avLst>
              <a:gd name="adj1" fmla="val -39573"/>
              <a:gd name="adj2" fmla="val -7059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+mn-lt"/>
              </a:rPr>
              <a:t>Java Stream API - similar to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LINQ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in C#</a:t>
            </a:r>
          </a:p>
        </p:txBody>
      </p:sp>
    </p:spTree>
    <p:extLst>
      <p:ext uri="{BB962C8B-B14F-4D97-AF65-F5344CB8AC3E}">
        <p14:creationId xmlns:p14="http://schemas.microsoft.com/office/powerpoint/2010/main" val="2629658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Collections: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ArrayList&lt;String&gt;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70010" y="957736"/>
            <a:ext cx="11263202" cy="556726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90000"/>
              </a:lnSpc>
            </a:pPr>
            <a:r>
              <a:rPr lang="en-US" sz="2600" dirty="0"/>
              <a:t>ArrayList&lt;String&gt; names = new ArrayList&lt;String&gt;();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names.add("Peter");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names.add("Maria");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names.add("Katya");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names.add("Todor");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600" dirty="0"/>
              <a:t>names.add("Nakov");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Peter, Maria, Katya, Todor, Nakov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names.remove(0);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Katya, Todor, Nakov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names.remove(1);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Todor, Nakov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names.remove("Todor");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Nakov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names.addAll(Arrays.asList("Alice", "Tedy"));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600" dirty="0"/>
              <a:t>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Nakov, Alice, Tedy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names.add(3, "Sylvia");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Nakov, Alice, Sylvia, Tedy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names.set(2, "Mike");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Nakov, Mike, Sylvia, Tedy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System.out.println(names);</a:t>
            </a:r>
          </a:p>
        </p:txBody>
      </p:sp>
    </p:spTree>
    <p:extLst>
      <p:ext uri="{BB962C8B-B14F-4D97-AF65-F5344CB8AC3E}">
        <p14:creationId xmlns:p14="http://schemas.microsoft.com/office/powerpoint/2010/main" val="393764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Collections: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ArrayList&lt;Integer&gt;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70010" y="1151121"/>
            <a:ext cx="11263202" cy="543492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This will not compile!</a:t>
            </a:r>
          </a:p>
          <a:p>
            <a:r>
              <a:rPr lang="en-US" sz="2700" dirty="0"/>
              <a:t>ArrayList&lt;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sz="2700" dirty="0"/>
              <a:t>&gt; intArr = new ArrayList&lt;int&gt;();</a:t>
            </a:r>
          </a:p>
          <a:p>
            <a:endParaRPr lang="en-US" sz="2700" dirty="0"/>
          </a:p>
          <a:p>
            <a:endParaRPr lang="en-US" sz="2700" dirty="0"/>
          </a:p>
          <a:p>
            <a:r>
              <a:rPr lang="en-US" sz="2700" dirty="0"/>
              <a:t>ArrayList&lt;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Integer</a:t>
            </a:r>
            <a:r>
              <a:rPr lang="en-US" sz="2700" dirty="0"/>
              <a:t>&gt; nums = new ArrayList&lt;&gt;(</a:t>
            </a:r>
          </a:p>
          <a:p>
            <a:r>
              <a:rPr lang="en-US" sz="2700" dirty="0"/>
              <a:t>    Arrays.asList(5, -3, 10, 25));</a:t>
            </a:r>
          </a:p>
          <a:p>
            <a:pPr>
              <a:spcAft>
                <a:spcPts val="600"/>
              </a:spcAft>
            </a:pPr>
            <a:r>
              <a:rPr lang="en-US" sz="2700" dirty="0"/>
              <a:t>nums.add(55);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5, -3, 10, 25, 55</a:t>
            </a:r>
          </a:p>
          <a:p>
            <a:r>
              <a:rPr lang="en-US" sz="2700" dirty="0"/>
              <a:t>System.out.println(nums.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700" dirty="0"/>
              <a:t>(0));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5</a:t>
            </a:r>
          </a:p>
          <a:p>
            <a:pPr>
              <a:spcAft>
                <a:spcPts val="600"/>
              </a:spcAft>
            </a:pPr>
            <a:r>
              <a:rPr lang="en-US" sz="2700" dirty="0"/>
              <a:t>System.out.println(nums);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[5, -3, 10, 25, 55]</a:t>
            </a:r>
          </a:p>
          <a:p>
            <a:r>
              <a:rPr lang="en-US" sz="2700" dirty="0"/>
              <a:t>nums.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remove</a:t>
            </a:r>
            <a:r>
              <a:rPr lang="en-US" sz="2700" dirty="0"/>
              <a:t>(2);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5, -3, 25, 55</a:t>
            </a:r>
          </a:p>
          <a:p>
            <a:pPr>
              <a:spcAft>
                <a:spcPts val="600"/>
              </a:spcAft>
            </a:pPr>
            <a:r>
              <a:rPr lang="en-US" sz="2700" dirty="0"/>
              <a:t>nums.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set</a:t>
            </a:r>
            <a:r>
              <a:rPr lang="en-US" sz="2700" dirty="0"/>
              <a:t>(0, 101);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101, -3, 25, 55</a:t>
            </a:r>
          </a:p>
          <a:p>
            <a:r>
              <a:rPr lang="en-US" sz="2700" dirty="0"/>
              <a:t>System.out.println(nums);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[101, -3, 25, 55]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2105575" y="2268894"/>
            <a:ext cx="4858140" cy="609599"/>
          </a:xfrm>
          <a:prstGeom prst="wedgeRoundRectCallout">
            <a:avLst>
              <a:gd name="adj1" fmla="val -34265"/>
              <a:gd name="adj2" fmla="val -7916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+mn-lt"/>
              </a:rPr>
              <a:t>Use wrapper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Integer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dirty="0">
                <a:solidFill>
                  <a:srgbClr val="FFFFFF"/>
                </a:solidFill>
              </a:rPr>
              <a:t>instead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7405363" y="3564295"/>
            <a:ext cx="3334172" cy="668693"/>
          </a:xfrm>
          <a:prstGeom prst="wedgeRoundRectCallout">
            <a:avLst>
              <a:gd name="adj1" fmla="val -82995"/>
              <a:gd name="adj2" fmla="val 5364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+mn-lt"/>
              </a:rPr>
              <a:t>Get item at index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64484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HashSet&lt;E&gt;</a:t>
            </a:r>
            <a:r>
              <a:rPr lang="en-US" noProof="1"/>
              <a:t> doesn’t allow repetitions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TreeSet&lt;E&gt;</a:t>
            </a:r>
            <a:r>
              <a:rPr lang="en-US" noProof="1"/>
              <a:t> keeps elements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sorted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HashSet&lt;E&gt;</a:t>
            </a:r>
            <a:r>
              <a:rPr lang="en-US"/>
              <a:t> and </a:t>
            </a:r>
            <a:r>
              <a:rPr lang="en-US" noProof="1"/>
              <a:t>TreeSet&lt;E&gt;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303212" y="2527146"/>
            <a:ext cx="11582400" cy="409609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TreeSet&lt;String&gt;</a:t>
            </a:r>
            <a:r>
              <a:rPr lang="en-US" sz="2800" dirty="0"/>
              <a:t> set = new TreeSet&lt;String&gt;();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("Pesho");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("Tosho");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("Pesho");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("Gosho");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("Maria");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("Alice");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remove</a:t>
            </a:r>
            <a:r>
              <a:rPr lang="en-US" sz="2800" dirty="0"/>
              <a:t>("Pesho");</a:t>
            </a:r>
          </a:p>
          <a:p>
            <a:r>
              <a:rPr lang="en-US" sz="2800" dirty="0"/>
              <a:t>System.out.println(set);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[Alice, Gosho, Maria, Tosho]</a:t>
            </a:r>
          </a:p>
        </p:txBody>
      </p:sp>
    </p:spTree>
    <p:extLst>
      <p:ext uri="{BB962C8B-B14F-4D97-AF65-F5344CB8AC3E}">
        <p14:creationId xmlns:p14="http://schemas.microsoft.com/office/powerpoint/2010/main" val="317619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1"/>
              <a:t>Maps in Java keep unique &lt;key, value&gt; pairs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HashMap&lt;K,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V&gt;</a:t>
            </a: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400" noProof="1"/>
              <a:t>Similar to 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Dictionary&lt;T&gt;</a:t>
            </a:r>
            <a:r>
              <a:rPr lang="en-US" sz="3400" noProof="1"/>
              <a:t> in C#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400" noProof="1"/>
              <a:t>Keeps a map of elements in a </a:t>
            </a:r>
            <a:r>
              <a:rPr lang="en-US" sz="3400" noProof="1">
                <a:solidFill>
                  <a:schemeClr val="tx2">
                    <a:lumMod val="75000"/>
                  </a:schemeClr>
                </a:solidFill>
              </a:rPr>
              <a:t>hash-table</a:t>
            </a: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400" noProof="1"/>
              <a:t>Order of insertion is </a:t>
            </a:r>
            <a:r>
              <a:rPr lang="en-US" sz="3400" noProof="1">
                <a:solidFill>
                  <a:schemeClr val="tx2">
                    <a:lumMod val="75000"/>
                  </a:schemeClr>
                </a:solidFill>
              </a:rPr>
              <a:t>not preserved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TreeMap&lt;K,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V&gt;</a:t>
            </a: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400" noProof="1"/>
              <a:t>Similar to 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SortedDictionary&lt;T&gt;</a:t>
            </a:r>
            <a:r>
              <a:rPr lang="en-US" sz="3400" noProof="1"/>
              <a:t> in C#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400" noProof="1"/>
              <a:t>The elements are </a:t>
            </a:r>
            <a:r>
              <a:rPr lang="en-US" sz="3400" noProof="1">
                <a:solidFill>
                  <a:schemeClr val="tx2">
                    <a:lumMod val="75000"/>
                  </a:schemeClr>
                </a:solidFill>
              </a:rPr>
              <a:t>sorted</a:t>
            </a:r>
            <a:r>
              <a:rPr lang="en-US" sz="3400" noProof="1"/>
              <a:t> by their key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Collections: Maps in Java</a:t>
            </a:r>
          </a:p>
        </p:txBody>
      </p:sp>
    </p:spTree>
    <p:extLst>
      <p:ext uri="{BB962C8B-B14F-4D97-AF65-F5344CB8AC3E}">
        <p14:creationId xmlns:p14="http://schemas.microsoft.com/office/powerpoint/2010/main" val="3783549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/>
          <a:lstStyle/>
          <a:p>
            <a:r>
              <a:rPr lang="en-US" dirty="0"/>
              <a:t>Counting words occurrences in a list: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HashMap&lt;K,</a:t>
            </a:r>
            <a:r>
              <a:rPr lang="en-US" noProof="1">
                <a:cs typeface="Consolas" panose="020B0609020204030204" pitchFamily="49" charset="0"/>
              </a:rPr>
              <a:t>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V&gt;</a:t>
            </a:r>
            <a:r>
              <a:rPr lang="bg-BG" noProof="1">
                <a:latin typeface="+mn-lt"/>
                <a:cs typeface="Consolas" panose="020B0609020204030204" pitchFamily="49" charset="0"/>
              </a:rPr>
              <a:t> </a:t>
            </a:r>
            <a:r>
              <a:rPr lang="en-US" dirty="0"/>
              <a:t>– Examples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22413" y="1673716"/>
            <a:ext cx="10943998" cy="49240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/>
              <a:t>String[] words = { "yes", "hi", "hello", "hi", "welcome", "yes", "yes", "welcome", "hi", "yes", "hello", "yes" };</a:t>
            </a:r>
          </a:p>
          <a:p>
            <a:pPr>
              <a:lnSpc>
                <a:spcPct val="90000"/>
              </a:lnSpc>
            </a:pP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HashMap&lt;String, Integer&gt;</a:t>
            </a:r>
            <a:r>
              <a:rPr lang="en-US" sz="2600" dirty="0"/>
              <a:t> wordsCount = 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new HashMap&lt;String, Integer&gt;</a:t>
            </a:r>
            <a:r>
              <a:rPr lang="en-US" sz="2600" dirty="0"/>
              <a:t>();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for (String word :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words</a:t>
            </a:r>
            <a:r>
              <a:rPr lang="en-US" sz="2600" dirty="0"/>
              <a:t>) {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/>
              <a:t>  Integer count = wordsCount.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600" dirty="0"/>
              <a:t>(word);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  if (count == null)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/>
              <a:t>    count = 0;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  wordsCount.put(word, count+1);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/>
              <a:t>}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System.out.println(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wordsCount</a:t>
            </a:r>
            <a:r>
              <a:rPr lang="en-US" sz="2600" dirty="0"/>
              <a:t>);</a:t>
            </a:r>
          </a:p>
          <a:p>
            <a:pPr>
              <a:lnSpc>
                <a:spcPct val="90000"/>
              </a:lnSpc>
            </a:pPr>
            <a:r>
              <a:rPr lang="en-US" sz="2600" i="1" dirty="0">
                <a:solidFill>
                  <a:schemeClr val="tx2">
                    <a:lumMod val="75000"/>
                  </a:schemeClr>
                </a:solidFill>
              </a:rPr>
              <a:t>// {hi=3, yes=5, hello=2, welcome=2}</a:t>
            </a:r>
          </a:p>
        </p:txBody>
      </p:sp>
    </p:spTree>
    <p:extLst>
      <p:ext uri="{BB962C8B-B14F-4D97-AF65-F5344CB8AC3E}">
        <p14:creationId xmlns:p14="http://schemas.microsoft.com/office/powerpoint/2010/main" val="443573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39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Tracking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students</a:t>
            </a:r>
            <a:r>
              <a:rPr lang="en-US" dirty="0"/>
              <a:t> and their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grades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TreeMap&lt;K,</a:t>
            </a:r>
            <a:r>
              <a:rPr lang="en-US" noProof="1">
                <a:cs typeface="Consolas" panose="020B0609020204030204" pitchFamily="49" charset="0"/>
              </a:rPr>
              <a:t>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V&gt;</a:t>
            </a:r>
            <a:r>
              <a:rPr lang="en-US" noProof="1">
                <a:cs typeface="Consolas" panose="020B0609020204030204" pitchFamily="49" charset="0"/>
              </a:rPr>
              <a:t> </a:t>
            </a:r>
            <a:r>
              <a:rPr lang="en-US" dirty="0"/>
              <a:t>– Examples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303212" y="1752600"/>
            <a:ext cx="11582400" cy="444907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114000"/>
              </a:lnSpc>
              <a:spcAft>
                <a:spcPts val="600"/>
              </a:spcAft>
            </a:pP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HashMap&lt;String, ArrayList&lt;Integer&gt;&gt;</a:t>
            </a:r>
            <a:r>
              <a:rPr lang="en-US" sz="2600" dirty="0"/>
              <a:t> grades = new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HashMap</a:t>
            </a:r>
            <a:r>
              <a:rPr lang="en-US" sz="2600" dirty="0"/>
              <a:t>&lt;&gt;();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put</a:t>
            </a:r>
            <a:r>
              <a:rPr lang="en-US" sz="2600" dirty="0"/>
              <a:t>("Peter", new ArrayList&lt;&gt;(Arrays.asList(5)));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put</a:t>
            </a:r>
            <a:r>
              <a:rPr lang="en-US" sz="2600" dirty="0"/>
              <a:t>("George", new ArrayList&lt;&gt;(Arrays.asList(5, 5, 6)));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put</a:t>
            </a:r>
            <a:r>
              <a:rPr lang="en-US" sz="2600" dirty="0"/>
              <a:t>("Maria", new ArrayList&lt;&gt;(Arrays.asList(5, 4, 4)));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600" dirty="0"/>
              <a:t>("Peter").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600" dirty="0"/>
              <a:t>(6); </a:t>
            </a:r>
            <a:r>
              <a:rPr lang="en-US" sz="2600" i="1" dirty="0">
                <a:solidFill>
                  <a:schemeClr val="tx2">
                    <a:lumMod val="75000"/>
                  </a:schemeClr>
                </a:solidFill>
              </a:rPr>
              <a:t>// add 6 to Peter's grades</a:t>
            </a:r>
          </a:p>
          <a:p>
            <a:pPr>
              <a:lnSpc>
                <a:spcPct val="114000"/>
              </a:lnSpc>
              <a:spcAft>
                <a:spcPts val="600"/>
              </a:spcAft>
            </a:pPr>
            <a:r>
              <a:rPr lang="en-US" sz="2600" dirty="0"/>
              <a:t>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600" dirty="0"/>
              <a:t>("George").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600" dirty="0"/>
              <a:t>(6);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for (String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key</a:t>
            </a:r>
            <a:r>
              <a:rPr lang="en-US" sz="2600" dirty="0"/>
              <a:t> : 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keySet()</a:t>
            </a:r>
            <a:r>
              <a:rPr lang="en-US" sz="2600" dirty="0"/>
              <a:t>) {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  System.out.println("" + key + " -&gt; " + grades.get(key));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888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Welcome to Java!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719034"/>
          </a:xfrm>
        </p:spPr>
        <p:txBody>
          <a:bodyPr/>
          <a:lstStyle/>
          <a:p>
            <a:r>
              <a:rPr lang="en-US" dirty="0"/>
              <a:t>IDEs, Comparison, Basic Syntax</a:t>
            </a:r>
          </a:p>
        </p:txBody>
      </p:sp>
      <p:pic>
        <p:nvPicPr>
          <p:cNvPr id="1026" name="Picture 2" descr="Image result for java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546" y="914400"/>
            <a:ext cx="6261732" cy="3505200"/>
          </a:xfrm>
          <a:prstGeom prst="rect">
            <a:avLst/>
          </a:prstGeom>
          <a:noFill/>
          <a:effectLst>
            <a:glow>
              <a:schemeClr val="tx1">
                <a:alpha val="40000"/>
              </a:schemeClr>
            </a:glow>
            <a:outerShdw blurRad="25400" dir="5400000" sx="101000" sy="101000" algn="ctr" rotWithShape="0">
              <a:schemeClr val="tx1">
                <a:alpha val="0"/>
              </a:schemeClr>
            </a:outerShd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4075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are given a sequence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lines</a:t>
            </a:r>
            <a:r>
              <a:rPr lang="en-US" dirty="0"/>
              <a:t>, each holding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town</a:t>
            </a:r>
            <a:r>
              <a:rPr lang="en-US" dirty="0"/>
              <a:t> +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income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/>
              <a:t>Write a Java program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sum the incomes for each town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Sums by Town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4093" y="1692639"/>
            <a:ext cx="6018519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Sofia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|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200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Varna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|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120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Pleven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60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Varna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|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70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914093" y="4672093"/>
            <a:ext cx="6018519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Pleven -&gt; 60.0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Sofia -&gt; 200.0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Varna -&gt; 190.0</a:t>
            </a: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7770812" y="2096312"/>
            <a:ext cx="3048000" cy="1104088"/>
          </a:xfrm>
          <a:prstGeom prst="wedgeRoundRectCallout">
            <a:avLst>
              <a:gd name="adj1" fmla="val -67156"/>
              <a:gd name="adj2" fmla="val 3834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Towns can appear multiple times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7770812" y="4869290"/>
            <a:ext cx="2781520" cy="1035398"/>
          </a:xfrm>
          <a:prstGeom prst="wedgeRoundRectCallout">
            <a:avLst>
              <a:gd name="adj1" fmla="val -69604"/>
              <a:gd name="adj2" fmla="val -3039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Order the towns by name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6004" y="6205023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https://judge.softuni.bg/Contests/Practice/Index/264#6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672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Sums by Town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22414" y="914400"/>
            <a:ext cx="10943998" cy="51621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  <a:spcAft>
                <a:spcPts val="600"/>
              </a:spcAft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TreeMap&lt;String, Double&gt; sumsByTown = new TreeMap&lt;&gt;();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 = 0; i &lt; n; i++) {</a:t>
            </a:r>
          </a:p>
          <a:p>
            <a:pPr>
              <a:lnSpc>
                <a:spcPct val="85000"/>
              </a:lnSpc>
              <a:spcAft>
                <a:spcPts val="60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String[] tokens = scanner.nextLine().split(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"\\|"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String town = tokens[0].trim();</a:t>
            </a:r>
          </a:p>
          <a:p>
            <a:pPr>
              <a:lnSpc>
                <a:spcPct val="85000"/>
              </a:lnSpc>
              <a:spcAft>
                <a:spcPts val="60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income = Double.parseDouble(tokens[1].trim());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(sumsByTown.containsKey(town)) {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sumsByTown.put(town, sumsByTown.get(town) + income);</a:t>
            </a:r>
          </a:p>
          <a:p>
            <a:pPr>
              <a:lnSpc>
                <a:spcPct val="85000"/>
              </a:lnSpc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else {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sumsByTown.put(town, income);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85000"/>
              </a:lnSpc>
              <a:spcAft>
                <a:spcPts val="60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(String key : sumsByTown.keySet()) {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System.out.println(key + " -&gt; " +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sumsByTown.get(key)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6004" y="6205023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https://judge.softuni.bg/Contests/Practice/Index/264#6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033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Java is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statically-typed</a:t>
            </a:r>
            <a:r>
              <a:rPr lang="en-US" sz="3200" dirty="0"/>
              <a:t> language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Java programs consist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classes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Program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logic</a:t>
            </a:r>
            <a:r>
              <a:rPr lang="en-US" sz="3200" dirty="0"/>
              <a:t> (variables, conditions, loops) are similar to C# / PHP / JavaScript</a:t>
            </a:r>
          </a:p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Arrays</a:t>
            </a:r>
            <a:r>
              <a:rPr lang="en-US" sz="3200" dirty="0"/>
              <a:t> in Java hold sequences of elements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Java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collections</a:t>
            </a:r>
            <a:r>
              <a:rPr lang="en-US" sz="3200" dirty="0"/>
              <a:t>: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list</a:t>
            </a:r>
            <a:r>
              <a:rPr lang="en-US" sz="3200" dirty="0"/>
              <a:t>,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set</a:t>
            </a:r>
            <a:r>
              <a:rPr lang="en-US" sz="3200" dirty="0"/>
              <a:t>,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map</a:t>
            </a:r>
            <a:r>
              <a:rPr lang="en-US" sz="3200" dirty="0"/>
              <a:t> { key </a:t>
            </a:r>
            <a:r>
              <a:rPr lang="en-US" sz="3200" dirty="0">
                <a:sym typeface="Wingdings" panose="05000000000000000000" pitchFamily="2" charset="2"/>
              </a:rPr>
              <a:t> value }</a:t>
            </a:r>
            <a:endParaRPr lang="en-US" sz="3200" dirty="0"/>
          </a:p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sz="3200" dirty="0"/>
              <a:t> in Java are class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instances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Java is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object-oriented language</a:t>
            </a:r>
            <a:r>
              <a:rPr lang="en-US" sz="3200" dirty="0"/>
              <a:t>: relies on objects, classes, interfaces, methods, etc.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346" y="1592727"/>
            <a:ext cx="2886066" cy="214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0756" y="4559561"/>
            <a:ext cx="2886067" cy="1612639"/>
          </a:xfrm>
          <a:prstGeom prst="roundRect">
            <a:avLst>
              <a:gd name="adj" fmla="val 2373"/>
            </a:avLst>
          </a:prstGeom>
        </p:spPr>
      </p:pic>
    </p:spTree>
    <p:extLst>
      <p:ext uri="{BB962C8B-B14F-4D97-AF65-F5344CB8AC3E}">
        <p14:creationId xmlns:p14="http://schemas.microsoft.com/office/powerpoint/2010/main" val="395240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https://softuni.bg/courses/databases-basics-ms-sql-server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Java Syntax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8EF2B6-5B18-47E6-AE3D-42EA1A2B96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1567" y="4608985"/>
            <a:ext cx="1445788" cy="12655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C623F3-71FC-417F-953C-73AEBE37650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7260" y="2118450"/>
            <a:ext cx="1677939" cy="13252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52ABBA6-2710-4367-A72F-C5AA4C27FD8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338" y="2267719"/>
            <a:ext cx="1652328" cy="131032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0021D02-9F07-4CC9-B34C-976257B2560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338" y="3770366"/>
            <a:ext cx="1614229" cy="122393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82A620D-B684-4306-A7BB-0754B29D90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7479" y="3691174"/>
            <a:ext cx="1737500" cy="130312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B6F20E7-C26B-4553-999E-B09B8B59C15F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881" y="2906941"/>
            <a:ext cx="1742213" cy="132097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25B42EF1-0313-4D11-8527-B99266BD36D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812" y="1295400"/>
            <a:ext cx="1693536" cy="128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340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40341"/>
            <a:ext cx="9577597" cy="1110780"/>
          </a:xfrm>
        </p:spPr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79A9B1A9-22B2-4951-AB2F-D999C85A7C9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32015" y="1200163"/>
            <a:ext cx="6041581" cy="1314435"/>
          </a:xfrm>
          <a:prstGeom prst="roundRect">
            <a:avLst>
              <a:gd name="adj" fmla="val 3250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0"/>
          </a:effectLst>
        </p:spPr>
      </p:pic>
      <p:pic>
        <p:nvPicPr>
          <p:cNvPr id="444419" name="Picture 444418">
            <a:hlinkClick r:id="rId5"/>
            <a:extLst>
              <a:ext uri="{FF2B5EF4-FFF2-40B4-BE49-F238E27FC236}">
                <a16:creationId xmlns:a16="http://schemas.microsoft.com/office/drawing/2014/main" id="{11AB864B-16DB-4E79-8D1D-17DC466451F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1812" y="2829281"/>
            <a:ext cx="6858000" cy="1600200"/>
          </a:xfrm>
          <a:prstGeom prst="roundRect">
            <a:avLst>
              <a:gd name="adj" fmla="val 4155"/>
            </a:avLst>
          </a:prstGeom>
        </p:spPr>
      </p:pic>
      <p:pic>
        <p:nvPicPr>
          <p:cNvPr id="444421" name="Picture 444420">
            <a:hlinkClick r:id="rId7"/>
            <a:extLst>
              <a:ext uri="{FF2B5EF4-FFF2-40B4-BE49-F238E27FC236}">
                <a16:creationId xmlns:a16="http://schemas.microsoft.com/office/drawing/2014/main" id="{802FA4FB-578E-4705-B215-7F8F37CE13F6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59227" y="4744163"/>
            <a:ext cx="4214369" cy="1768085"/>
          </a:xfrm>
          <a:prstGeom prst="roundRect">
            <a:avLst>
              <a:gd name="adj" fmla="val 2634"/>
            </a:avLst>
          </a:prstGeom>
        </p:spPr>
      </p:pic>
      <p:pic>
        <p:nvPicPr>
          <p:cNvPr id="444423" name="Picture 444422">
            <a:hlinkClick r:id="rId9"/>
            <a:extLst>
              <a:ext uri="{FF2B5EF4-FFF2-40B4-BE49-F238E27FC236}">
                <a16:creationId xmlns:a16="http://schemas.microsoft.com/office/drawing/2014/main" id="{EF7BD900-3620-4A4E-AAB5-2F447B3E49D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2" y="4744162"/>
            <a:ext cx="6858000" cy="1768085"/>
          </a:xfrm>
          <a:prstGeom prst="roundRect">
            <a:avLst>
              <a:gd name="adj" fmla="val 5533"/>
            </a:avLst>
          </a:prstGeom>
        </p:spPr>
      </p:pic>
      <p:pic>
        <p:nvPicPr>
          <p:cNvPr id="444425" name="Picture 444424">
            <a:hlinkClick r:id="rId11"/>
            <a:extLst>
              <a:ext uri="{FF2B5EF4-FFF2-40B4-BE49-F238E27FC236}">
                <a16:creationId xmlns:a16="http://schemas.microsoft.com/office/drawing/2014/main" id="{31ED335E-3E51-4A9B-86AC-097CE7D2D4DB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3667" y="2829280"/>
            <a:ext cx="4212781" cy="1600200"/>
          </a:xfrm>
          <a:prstGeom prst="roundRect">
            <a:avLst>
              <a:gd name="adj" fmla="val 3568"/>
            </a:avLst>
          </a:prstGeom>
        </p:spPr>
      </p:pic>
      <p:pic>
        <p:nvPicPr>
          <p:cNvPr id="444427" name="Picture 444426">
            <a:hlinkClick r:id="rId13"/>
            <a:extLst>
              <a:ext uri="{FF2B5EF4-FFF2-40B4-BE49-F238E27FC236}">
                <a16:creationId xmlns:a16="http://schemas.microsoft.com/office/drawing/2014/main" id="{C30DB1A6-D05A-495D-B01B-A5BAE54F89F0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2" y="1200163"/>
            <a:ext cx="5069009" cy="1314435"/>
          </a:xfrm>
          <a:prstGeom prst="roundRect">
            <a:avLst>
              <a:gd name="adj" fmla="val 3378"/>
            </a:avLst>
          </a:prstGeom>
        </p:spPr>
      </p:pic>
    </p:spTree>
    <p:extLst>
      <p:ext uri="{BB962C8B-B14F-4D97-AF65-F5344CB8AC3E}">
        <p14:creationId xmlns:p14="http://schemas.microsoft.com/office/powerpoint/2010/main" val="25166452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57F6CA19-B6C5-4C43-B80C-7F86ADB9D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012" y="3104112"/>
            <a:ext cx="4423164" cy="3323785"/>
          </a:xfrm>
          <a:prstGeom prst="roundRect">
            <a:avLst>
              <a:gd name="adj" fmla="val 3461"/>
            </a:avLst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4B82B5-A24C-40BD-88A8-9F0719240E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1206733"/>
            <a:ext cx="3661164" cy="1576334"/>
          </a:xfrm>
          <a:prstGeom prst="roundRect">
            <a:avLst>
              <a:gd name="adj" fmla="val 3586"/>
            </a:avLst>
          </a:prstGeom>
        </p:spPr>
      </p:pic>
      <p:pic>
        <p:nvPicPr>
          <p:cNvPr id="8" name="Picture 7">
            <a:hlinkClick r:id="rId6"/>
            <a:extLst>
              <a:ext uri="{FF2B5EF4-FFF2-40B4-BE49-F238E27FC236}">
                <a16:creationId xmlns:a16="http://schemas.microsoft.com/office/drawing/2014/main" id="{CB5D3A57-F9B4-4DCE-A831-7E040653E16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4961886"/>
            <a:ext cx="6678008" cy="1466012"/>
          </a:xfrm>
          <a:prstGeom prst="roundRect">
            <a:avLst>
              <a:gd name="adj" fmla="val 5492"/>
            </a:avLst>
          </a:prstGeom>
        </p:spPr>
      </p:pic>
      <p:pic>
        <p:nvPicPr>
          <p:cNvPr id="10" name="Picture 9">
            <a:hlinkClick r:id="rId8"/>
            <a:extLst>
              <a:ext uri="{FF2B5EF4-FFF2-40B4-BE49-F238E27FC236}">
                <a16:creationId xmlns:a16="http://schemas.microsoft.com/office/drawing/2014/main" id="{A05A9AFA-1694-4FF9-800A-2B4E62A8985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75551" y="1185153"/>
            <a:ext cx="3538056" cy="1597914"/>
          </a:xfrm>
          <a:prstGeom prst="roundRect">
            <a:avLst>
              <a:gd name="adj" fmla="val 4755"/>
            </a:avLst>
          </a:prstGeom>
        </p:spPr>
      </p:pic>
      <p:pic>
        <p:nvPicPr>
          <p:cNvPr id="13" name="Picture 12">
            <a:hlinkClick r:id="rId10"/>
            <a:extLst>
              <a:ext uri="{FF2B5EF4-FFF2-40B4-BE49-F238E27FC236}">
                <a16:creationId xmlns:a16="http://schemas.microsoft.com/office/drawing/2014/main" id="{C5733A8A-180C-42DB-A531-617A616CF1FC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20" y="1163573"/>
            <a:ext cx="3609026" cy="1619494"/>
          </a:xfrm>
          <a:prstGeom prst="roundRect">
            <a:avLst>
              <a:gd name="adj" fmla="val 6970"/>
            </a:avLst>
          </a:prstGeom>
        </p:spPr>
      </p:pic>
      <p:pic>
        <p:nvPicPr>
          <p:cNvPr id="15" name="Picture 14">
            <a:hlinkClick r:id="rId12"/>
            <a:extLst>
              <a:ext uri="{FF2B5EF4-FFF2-40B4-BE49-F238E27FC236}">
                <a16:creationId xmlns:a16="http://schemas.microsoft.com/office/drawing/2014/main" id="{C75642FC-F411-4844-A28F-DD6D37636A31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612" y="3139471"/>
            <a:ext cx="6678008" cy="1466011"/>
          </a:xfrm>
          <a:prstGeom prst="roundRect">
            <a:avLst>
              <a:gd name="adj" fmla="val 6594"/>
            </a:avLst>
          </a:prstGeom>
        </p:spPr>
      </p:pic>
    </p:spTree>
    <p:extLst>
      <p:ext uri="{BB962C8B-B14F-4D97-AF65-F5344CB8AC3E}">
        <p14:creationId xmlns:p14="http://schemas.microsoft.com/office/powerpoint/2010/main" val="26017093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Databases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485" y="3265920"/>
            <a:ext cx="1467096" cy="365922"/>
          </a:xfrm>
          <a:prstGeom prst="rect">
            <a:avLst/>
          </a:prstGeom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1224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6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7808999" cy="55703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Java</a:t>
            </a:r>
            <a:r>
              <a:rPr lang="en-US" dirty="0"/>
              <a:t> is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statically-typed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object-oriented </a:t>
            </a:r>
            <a:r>
              <a:rPr lang="en-US" dirty="0"/>
              <a:t>programming language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20000"/>
              </a:lnSpc>
            </a:pPr>
            <a:r>
              <a:rPr lang="en-US" dirty="0"/>
              <a:t>Very similar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C#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Variables’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</a:t>
            </a:r>
            <a:r>
              <a:rPr lang="en-US" dirty="0"/>
              <a:t> cannot be changed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In contrast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JavaScript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PHP</a:t>
            </a:r>
            <a:r>
              <a:rPr lang="en-US" dirty="0"/>
              <a:t> where: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Code 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not compiled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Types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dynamic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Welcome to Java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5359" y="2057400"/>
            <a:ext cx="3278613" cy="408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0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 in Java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014912" y="2080187"/>
            <a:ext cx="10159002" cy="3939613"/>
            <a:chOff x="1014912" y="1465738"/>
            <a:chExt cx="10159002" cy="3939613"/>
          </a:xfrm>
        </p:grpSpPr>
        <p:sp>
          <p:nvSpPr>
            <p:cNvPr id="5" name="Text Placeholder 5"/>
            <p:cNvSpPr txBox="1">
              <a:spLocks/>
            </p:cNvSpPr>
            <p:nvPr/>
          </p:nvSpPr>
          <p:spPr>
            <a:xfrm>
              <a:off x="1014912" y="2232587"/>
              <a:ext cx="10159002" cy="317276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marL="0" lvl="1" indent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public class HelloJava {</a:t>
              </a:r>
            </a:p>
            <a:p>
              <a:pPr marL="0" lvl="1" indent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  </a:t>
              </a:r>
              <a:r>
                <a:rPr lang="it-IT" b="1" noProof="1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public static void main(String[] args)</a:t>
              </a: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{</a:t>
              </a:r>
            </a:p>
            <a:p>
              <a:pPr marL="0" lvl="1" indent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     System.out.println("Hello Java!");</a:t>
              </a:r>
            </a:p>
            <a:p>
              <a:pPr marL="0" lvl="1" indent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  }</a:t>
              </a:r>
            </a:p>
            <a:p>
              <a:pPr marL="0" lvl="1" indent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sp>
          <p:nvSpPr>
            <p:cNvPr id="6" name="Text Placeholder 5"/>
            <p:cNvSpPr txBox="1">
              <a:spLocks/>
            </p:cNvSpPr>
            <p:nvPr/>
          </p:nvSpPr>
          <p:spPr>
            <a:xfrm>
              <a:off x="1014912" y="1465738"/>
              <a:ext cx="10159002" cy="76684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marL="0" lvl="1" indent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HelloJava.java</a:t>
              </a:r>
            </a:p>
          </p:txBody>
        </p:sp>
      </p:grp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5453457" y="584200"/>
            <a:ext cx="4146155" cy="1383639"/>
          </a:xfrm>
          <a:prstGeom prst="wedgeRoundRectCallout">
            <a:avLst>
              <a:gd name="adj1" fmla="val -64879"/>
              <a:gd name="adj2" fmla="val 62804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HelloJava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class always stays in a file named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HelloJava.java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8075612" y="2313636"/>
            <a:ext cx="2590800" cy="1066800"/>
          </a:xfrm>
          <a:prstGeom prst="wedgeRoundRectCallout">
            <a:avLst>
              <a:gd name="adj1" fmla="val -104043"/>
              <a:gd name="adj2" fmla="val 3994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{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stays on the same line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8295943" y="4886960"/>
            <a:ext cx="3505200" cy="990600"/>
          </a:xfrm>
          <a:prstGeom prst="wedgeRoundRectCallout">
            <a:avLst>
              <a:gd name="adj1" fmla="val 405"/>
              <a:gd name="adj2" fmla="val -12578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Program entry point: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main()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method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481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and install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Java 8 SDK </a:t>
            </a:r>
            <a:r>
              <a:rPr lang="en-US" dirty="0"/>
              <a:t>(JDK 8)</a:t>
            </a:r>
          </a:p>
          <a:p>
            <a:pPr lvl="1"/>
            <a:r>
              <a:rPr lang="en-US" dirty="0">
                <a:hlinkClick r:id="rId2"/>
              </a:rPr>
              <a:t>http://oracle.com/technetwork/java/javase/downloads/</a:t>
            </a:r>
            <a:endParaRPr lang="en-US" dirty="0"/>
          </a:p>
          <a:p>
            <a:pPr lvl="1"/>
            <a:r>
              <a:rPr lang="en-US" dirty="0"/>
              <a:t>Provides runtime environment (JRE) + compilers + tools</a:t>
            </a:r>
          </a:p>
          <a:p>
            <a:pPr>
              <a:spcBef>
                <a:spcPts val="2400"/>
              </a:spcBef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JRE</a:t>
            </a:r>
            <a:r>
              <a:rPr lang="en-US" dirty="0"/>
              <a:t> (Java Runtime Environment)</a:t>
            </a:r>
          </a:p>
          <a:p>
            <a:pPr lvl="1"/>
            <a:r>
              <a:rPr lang="en-US" dirty="0">
                <a:hlinkClick r:id="rId3"/>
              </a:rPr>
              <a:t>https://java.com/en/download/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JRE is for end-users,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not for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devs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Developers</a:t>
            </a:r>
            <a:r>
              <a:rPr lang="en-US" dirty="0"/>
              <a:t> should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use JDK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Java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7913" y="3505200"/>
            <a:ext cx="4848500" cy="278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913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130" y="1813219"/>
            <a:ext cx="6929043" cy="4428674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4323555" cy="557035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noProof="1"/>
              <a:t>JetBrains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IntelliJ IDEA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Powerful Java IDE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Community</a:t>
            </a:r>
            <a:r>
              <a:rPr lang="en-US" dirty="0"/>
              <a:t> edition (free)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Ultimate</a:t>
            </a:r>
            <a:r>
              <a:rPr lang="en-US" dirty="0"/>
              <a:t> edition (commercial)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IntelliJ IDEA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6612" y="1813219"/>
            <a:ext cx="6893561" cy="442867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t="11057" r="3084" b="42949"/>
          <a:stretch/>
        </p:blipFill>
        <p:spPr>
          <a:xfrm>
            <a:off x="7081934" y="5071463"/>
            <a:ext cx="4301413" cy="875247"/>
          </a:xfrm>
          <a:prstGeom prst="roundRect">
            <a:avLst>
              <a:gd name="adj" fmla="val 5330"/>
            </a:avLst>
          </a:prstGeom>
        </p:spPr>
      </p:pic>
    </p:spTree>
    <p:extLst>
      <p:ext uri="{BB962C8B-B14F-4D97-AF65-F5344CB8AC3E}">
        <p14:creationId xmlns:p14="http://schemas.microsoft.com/office/powerpoint/2010/main" val="2936859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Basic Syntax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719034"/>
          </a:xfrm>
        </p:spPr>
        <p:txBody>
          <a:bodyPr/>
          <a:lstStyle/>
          <a:p>
            <a:r>
              <a:rPr lang="en-US" dirty="0"/>
              <a:t>Variables, Operators</a:t>
            </a:r>
          </a:p>
        </p:txBody>
      </p:sp>
      <p:pic>
        <p:nvPicPr>
          <p:cNvPr id="1026" name="Picture 2" descr="Image result for java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546" y="914400"/>
            <a:ext cx="6261732" cy="3505200"/>
          </a:xfrm>
          <a:prstGeom prst="rect">
            <a:avLst/>
          </a:prstGeom>
          <a:noFill/>
          <a:effectLst>
            <a:glow>
              <a:schemeClr val="tx1">
                <a:alpha val="40000"/>
              </a:schemeClr>
            </a:glow>
            <a:outerShdw blurRad="25400" dir="5400000" sx="101000" sy="101000" algn="ctr" rotWithShape="0">
              <a:schemeClr val="tx1">
                <a:alpha val="0"/>
              </a:schemeClr>
            </a:outerShd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5935608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3460</Words>
  <Application>Microsoft Office PowerPoint</Application>
  <PresentationFormat>Custom</PresentationFormat>
  <Paragraphs>481</Paragraphs>
  <Slides>47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Java Syntax</vt:lpstr>
      <vt:lpstr>Table of Contents</vt:lpstr>
      <vt:lpstr>Have a Question?</vt:lpstr>
      <vt:lpstr>Welcome to Java!</vt:lpstr>
      <vt:lpstr>Welcome to Java</vt:lpstr>
      <vt:lpstr>Hello World in Java</vt:lpstr>
      <vt:lpstr>Installing Java</vt:lpstr>
      <vt:lpstr>IntelliJ IDEA</vt:lpstr>
      <vt:lpstr>Basic Syntax</vt:lpstr>
      <vt:lpstr>Variables and Operators in Java</vt:lpstr>
      <vt:lpstr>Problem: Sum Two Numbers</vt:lpstr>
      <vt:lpstr>Conditional Statements</vt:lpstr>
      <vt:lpstr>Conditions: if-else Statement</vt:lpstr>
      <vt:lpstr>Problem: Three Integers Sum</vt:lpstr>
      <vt:lpstr>Solution: Three Integers Sum</vt:lpstr>
      <vt:lpstr>Solution: Three Integers Sum (2)</vt:lpstr>
      <vt:lpstr>The switch-case Statement</vt:lpstr>
      <vt:lpstr>Loops</vt:lpstr>
      <vt:lpstr>Loops: for, while, do-while, …</vt:lpstr>
      <vt:lpstr>Problem: Sum N Integers in Java</vt:lpstr>
      <vt:lpstr>Methods in Java</vt:lpstr>
      <vt:lpstr>Objects and Classes</vt:lpstr>
      <vt:lpstr>Objects</vt:lpstr>
      <vt:lpstr>Defining Classes</vt:lpstr>
      <vt:lpstr>Strings</vt:lpstr>
      <vt:lpstr>Strings</vt:lpstr>
      <vt:lpstr>Strings – Examples</vt:lpstr>
      <vt:lpstr>Strings – Examples (2)</vt:lpstr>
      <vt:lpstr>Collections</vt:lpstr>
      <vt:lpstr>Arrays in Java</vt:lpstr>
      <vt:lpstr>Processing Array Elements</vt:lpstr>
      <vt:lpstr>Problem: Largest 3 Numbers</vt:lpstr>
      <vt:lpstr>Solution: Largest 3 Numbers</vt:lpstr>
      <vt:lpstr>Collections: ArrayList&lt;String&gt;</vt:lpstr>
      <vt:lpstr>Collections: ArrayList&lt;Integer&gt;</vt:lpstr>
      <vt:lpstr>HashSet&lt;E&gt; and TreeSet&lt;E&gt;</vt:lpstr>
      <vt:lpstr>Collections: Maps in Java</vt:lpstr>
      <vt:lpstr>HashMap&lt;K, V&gt; – Examples</vt:lpstr>
      <vt:lpstr>TreeMap&lt;K, V&gt; – Examples</vt:lpstr>
      <vt:lpstr>Problem: Sums by Town</vt:lpstr>
      <vt:lpstr>Solution: Sums by Town</vt:lpstr>
      <vt:lpstr>Summary</vt:lpstr>
      <vt:lpstr>Java Syntax</vt:lpstr>
      <vt:lpstr>SoftUni Diamond Partners</vt:lpstr>
      <vt:lpstr>SoftUni Diamond Partners</vt:lpstr>
      <vt:lpstr>License</vt:lpstr>
      <vt:lpstr>Trainings @ Software University (SoftUni)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Java: Syntax, Basic Web</dc:title>
  <dc:subject>HTML, CSS and JavaScript Course</dc:subject>
  <dc:creator/>
  <cp:keywords>Java, variables, methods, loops, objects, classes, arrays, collections, sets, maps, programming, course, SoftUni, Software University</cp:keywords>
  <dc:description>https://softuni.bg/courses/software-technologies</dc:description>
  <cp:lastModifiedBy/>
  <cp:revision>1</cp:revision>
  <dcterms:created xsi:type="dcterms:W3CDTF">2014-01-02T17:00:34Z</dcterms:created>
  <dcterms:modified xsi:type="dcterms:W3CDTF">2018-07-24T17:35:19Z</dcterms:modified>
  <cp:category>Java, back-end, computer programming, 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